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58" r:id="rId4"/>
    <p:sldId id="265" r:id="rId5"/>
    <p:sldId id="267" r:id="rId6"/>
    <p:sldId id="268" r:id="rId7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00"/>
    <a:srgbClr val="008000"/>
    <a:srgbClr val="431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638A-237C-4609-9AEF-4F16ACE8CF5E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B08F-29E8-49D2-BE09-94BE89B3F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638A-237C-4609-9AEF-4F16ACE8CF5E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B08F-29E8-49D2-BE09-94BE89B3F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638A-237C-4609-9AEF-4F16ACE8CF5E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B08F-29E8-49D2-BE09-94BE89B3F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638A-237C-4609-9AEF-4F16ACE8CF5E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B08F-29E8-49D2-BE09-94BE89B3F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638A-237C-4609-9AEF-4F16ACE8CF5E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B08F-29E8-49D2-BE09-94BE89B3F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638A-237C-4609-9AEF-4F16ACE8CF5E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B08F-29E8-49D2-BE09-94BE89B3F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638A-237C-4609-9AEF-4F16ACE8CF5E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B08F-29E8-49D2-BE09-94BE89B3F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638A-237C-4609-9AEF-4F16ACE8CF5E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B08F-29E8-49D2-BE09-94BE89B3F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638A-237C-4609-9AEF-4F16ACE8CF5E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B08F-29E8-49D2-BE09-94BE89B3F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638A-237C-4609-9AEF-4F16ACE8CF5E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B08F-29E8-49D2-BE09-94BE89B3F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638A-237C-4609-9AEF-4F16ACE8CF5E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B08F-29E8-49D2-BE09-94BE89B3F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3638A-237C-4609-9AEF-4F16ACE8CF5E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CB08F-29E8-49D2-BE09-94BE89B3F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4.jpeg"/><Relationship Id="rId7" Type="http://schemas.openxmlformats.org/officeDocument/2006/relationships/hyperlink" Target="http://www.google.com/url?sa=i&amp;rct=j&amp;q=ferdinand%20and%20isabella%201492&amp;source=images&amp;cd=&amp;cad=rja&amp;uact=8&amp;docid=oZYDj9brMLdFRM&amp;tbnid=8-C500izeit5qM:&amp;ved=0CAUQjRw&amp;url=http://www.mundolatino.ru/?p%3D6505&amp;ei=PI_3U_OtAe7MsQTyjICQCA&amp;bvm=bv.73612305,d.cWc&amp;psig=AFQjCNEeBi_7jVrLeHp3jP7ui_ZMAwP0NA&amp;ust=1408819355163163" TargetMode="External"/><Relationship Id="rId2" Type="http://schemas.openxmlformats.org/officeDocument/2006/relationships/hyperlink" Target="http://www.google.com/url?sa=i&amp;rct=j&amp;q=reconquista+of+spain&amp;source=images&amp;cd=&amp;cad=rja&amp;uact=8&amp;docid=PVbraBOYwpUGMM&amp;tbnid=aTs9GKct9bMHvM:&amp;ved=0CAUQjRw&amp;url=http://websupport1.citytech.cuny.edu/Faculty/pcatapano/US1/worldsofdiscovery2012.html&amp;ei=Jo73U7KLLpPLsASr-YLgCw&amp;bvm=bv.73612305,d.cWc&amp;psig=AFQjCNGsMDjl4XZ3UVYyEmgZwtyCXOZ9pg&amp;ust=140881879554967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17.jpeg"/><Relationship Id="rId5" Type="http://schemas.openxmlformats.org/officeDocument/2006/relationships/hyperlink" Target="http://www.google.com/url?sa=i&amp;rct=j&amp;q=fall%20of%20grenada%201492&amp;source=images&amp;cd=&amp;cad=rja&amp;uact=8&amp;docid=QnbeBuPEgOT-UM&amp;tbnid=uTStx8E-6nY-uM:&amp;ved=0CAUQjRw&amp;url=http://halkotobusu.info/2014/01/27/neden-vatan-haini-patlamasi-olacak/&amp;ei=3Y73U9uKD-zlsATI7YCQDg&amp;bvm=bv.73612305,d.cWc&amp;psig=AFQjCNGRd4GVOO-Phhpd_hElIZfkgFUJ6A&amp;ust=1408819257248650" TargetMode="External"/><Relationship Id="rId10" Type="http://schemas.openxmlformats.org/officeDocument/2006/relationships/hyperlink" Target="http://www.google.com/url?sa=i&amp;rct=j&amp;q=symbol%20of%20aragon%20and%20castille&amp;source=images&amp;cd=&amp;cad=rja&amp;uact=8&amp;docid=IlwzC_KPyhYozM&amp;tbnid=YWvnIZKl5lDzvM:&amp;ved=0CAUQjRw&amp;url=http://www.historiadelnuevomundo.com/index.php/2009/09/union-de-castilla-y-aragon/&amp;ei=l4_3U_uKJNTesASVk4HQAQ&amp;bvm=bv.73612305,d.cWc&amp;psig=AFQjCNF-lO82OEA_k7AU5IWc-tGmWScvcw&amp;ust=1408819430269483" TargetMode="External"/><Relationship Id="rId4" Type="http://schemas.openxmlformats.org/officeDocument/2006/relationships/hyperlink" Target="http://www.google.com/url?sa=i&amp;rct=j&amp;q=fall%20of%20grenada%201492&amp;source=images&amp;cd=&amp;cad=rja&amp;uact=8&amp;docid=QnbeBuPEgOT-UM&amp;tbnid=uTStx8E-6nY-uM:&amp;ved=0CAUQjRw&amp;url=http://www.lookandlearn.com/blog/18943/in-1492-the-fall-of-granada-ended-moorish-rule-in-catholic-spain/&amp;ei=vo73U6DXO_jesATEsoL4AQ&amp;bvm=bv.73612305,d.cWc&amp;psig=AFQjCNGRd4GVOO-Phhpd_hElIZfkgFUJ6A&amp;ust=1408819257248650" TargetMode="External"/><Relationship Id="rId9" Type="http://schemas.openxmlformats.org/officeDocument/2006/relationships/hyperlink" Target="http://www.google.com/url?sa=i&amp;rct=j&amp;q=symbol%20of%20aragon%20and%20castille&amp;source=images&amp;cd=&amp;cad=rja&amp;uact=8&amp;docid=IlwzC_KPyhYozM&amp;tbnid=YWvnIZKl5lDzvM:&amp;ved=0CAUQjRw&amp;url=http://commons.wikimedia.org/wiki/File:Armoiries_Castille_Aragon.png&amp;ei=ho_3U664CorLsQT53YGQDA&amp;bvm=bv.73612305,d.cWc&amp;psig=AFQjCNF-lO82OEA_k7AU5IWc-tGmWScvcw&amp;ust=140881943026948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the%20inquisition&amp;source=images&amp;cd=&amp;cad=rja&amp;uact=8&amp;docid=onEUHrXRuSG7nM&amp;tbnid=4BiQN2BJ0-vCjM:&amp;ved=0CAUQjRw&amp;url=http://eliascarrazco.blogspot.com/2013/05/the-wine-of-babylon.html&amp;ei=lZD3U4G2OsHnsASws4JI&amp;psig=AFQjCNGMsWpb8pUiaDjFBcwfLlFGS4TUiw&amp;ust=140881969859614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www.google.com/url?sa=i&amp;rct=j&amp;q=the%20inquisition&amp;source=images&amp;cd=&amp;cad=rja&amp;uact=8&amp;docid=fJO56LY2RA42QM&amp;tbnid=RTy1Hpe8nLP6LM:&amp;ved=0CAUQjRw&amp;url=http://disinfo.com/2012/05/slandering-the-heretics/&amp;ei=x5D3U_q9DM3IsATF4ICICQ&amp;psig=AFQjCNGMsWpb8pUiaDjFBcwfLlFGS4TUiw&amp;ust=140881969859614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The Crusades and the Wider World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High Middle Ages PPT #3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5410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1050 – Western Europe emerging from period of isolation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India, China, Arab World and the Americas - all thriving civilizations with large cities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Byzantine Emperor asks Pope for help in fighting Muslims who were threatening Constantinople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1095 – Pope Urban calls bishops &amp;nobles to action</a:t>
            </a:r>
          </a:p>
        </p:txBody>
      </p:sp>
      <p:pic>
        <p:nvPicPr>
          <p:cNvPr id="17410" name="Picture 2" descr="http://actforamerica.files.wordpress.com/2012/08/fall_of_constainopl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066800"/>
            <a:ext cx="3124200" cy="2566988"/>
          </a:xfrm>
          <a:prstGeom prst="rect">
            <a:avLst/>
          </a:prstGeom>
          <a:noFill/>
        </p:spPr>
      </p:pic>
      <p:pic>
        <p:nvPicPr>
          <p:cNvPr id="17412" name="Picture 4" descr="http://warandgame.files.wordpress.com/2008/03/urban-crusad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809491"/>
            <a:ext cx="2895600" cy="2885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harrington\Pictures\2012-09-11 Ch 8\Ch 8 001.jpg"/>
          <p:cNvPicPr>
            <a:picLocks noChangeAspect="1" noChangeArrowheads="1"/>
          </p:cNvPicPr>
          <p:nvPr/>
        </p:nvPicPr>
        <p:blipFill>
          <a:blip r:embed="rId2" cstate="print"/>
          <a:srcRect l="6186" t="6701" r="2872" b="61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42672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Motivation</a:t>
            </a:r>
            <a:r>
              <a:rPr lang="en-US" sz="1400" dirty="0"/>
              <a:t>: To be forgiven for sins (for self and for dead relatives)  and gain salvation/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895600"/>
            <a:ext cx="182880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Nobles, knights, peasants, even children, were called to “take up the cross”  and fight for the “holy cause 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5257800"/>
            <a:ext cx="22012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Palestine – The Holy Land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205450"/>
            <a:ext cx="487680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Reading:</a:t>
            </a:r>
            <a:r>
              <a:rPr lang="en-US" sz="1400" dirty="0"/>
              <a:t> An Eyewitness Account of the First Crusade” / </a:t>
            </a:r>
            <a:r>
              <a:rPr lang="en-US" sz="1400" b="1" dirty="0"/>
              <a:t>Play Game </a:t>
            </a:r>
            <a:r>
              <a:rPr lang="en-US" sz="1400" dirty="0"/>
              <a:t>of the Crusades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3202" y="4728122"/>
            <a:ext cx="29718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To recapture the Holy Land / For excitement in exotic lands/  To get wealthy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3202" y="5466786"/>
            <a:ext cx="317779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The Holy Land</a:t>
            </a:r>
            <a:r>
              <a:rPr lang="en-US" sz="1400" dirty="0"/>
              <a:t>: An ancient region of southwest Asia on the east coast of the Mediterranean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harrington\Pictures\2012-09-11 ch 8.2\ch 8.2 001.jpg"/>
          <p:cNvPicPr>
            <a:picLocks noChangeAspect="1" noChangeArrowheads="1"/>
          </p:cNvPicPr>
          <p:nvPr/>
        </p:nvPicPr>
        <p:blipFill>
          <a:blip r:embed="rId2" cstate="print"/>
          <a:srcRect l="5195" t="1429" r="6494" b="8022"/>
          <a:stretch>
            <a:fillRect/>
          </a:stretch>
        </p:blipFill>
        <p:spPr bwMode="auto">
          <a:xfrm rot="16200000">
            <a:off x="1214718" y="-1071282"/>
            <a:ext cx="6858000" cy="90005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0" y="1447800"/>
            <a:ext cx="3048000" cy="28623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i="1" dirty="0">
                <a:solidFill>
                  <a:srgbClr val="431476"/>
                </a:solidFill>
              </a:rPr>
              <a:t>Failure of crusades left bitter feelings toward Muslims</a:t>
            </a:r>
          </a:p>
          <a:p>
            <a:pPr>
              <a:buFont typeface="Arial" pitchFamily="34" charset="0"/>
              <a:buChar char="•"/>
            </a:pPr>
            <a:r>
              <a:rPr lang="en-US" u="sng" dirty="0">
                <a:solidFill>
                  <a:srgbClr val="431476"/>
                </a:solidFill>
              </a:rPr>
              <a:t>Feudal structure weakened</a:t>
            </a:r>
          </a:p>
          <a:p>
            <a:pPr>
              <a:buFont typeface="Arial" pitchFamily="34" charset="0"/>
              <a:buChar char="•"/>
            </a:pPr>
            <a:r>
              <a:rPr lang="en-US" b="1" i="1" dirty="0">
                <a:solidFill>
                  <a:srgbClr val="431476"/>
                </a:solidFill>
              </a:rPr>
              <a:t>Increased use of money</a:t>
            </a:r>
          </a:p>
          <a:p>
            <a:pPr>
              <a:buFont typeface="Arial" pitchFamily="34" charset="0"/>
              <a:buChar char="•"/>
            </a:pPr>
            <a:r>
              <a:rPr lang="en-US" u="sng" dirty="0">
                <a:solidFill>
                  <a:srgbClr val="431476"/>
                </a:solidFill>
              </a:rPr>
              <a:t>Kept control of Mediterranean</a:t>
            </a:r>
          </a:p>
          <a:p>
            <a:pPr>
              <a:buFont typeface="Arial" pitchFamily="34" charset="0"/>
              <a:buChar char="•"/>
            </a:pPr>
            <a:r>
              <a:rPr lang="en-US" b="1" i="1" dirty="0">
                <a:solidFill>
                  <a:srgbClr val="431476"/>
                </a:solidFill>
              </a:rPr>
              <a:t>Greek and Latin churches permanently split</a:t>
            </a:r>
          </a:p>
          <a:p>
            <a:pPr>
              <a:buFont typeface="Arial" pitchFamily="34" charset="0"/>
              <a:buChar char="•"/>
            </a:pPr>
            <a:r>
              <a:rPr lang="en-US" u="sng" dirty="0">
                <a:solidFill>
                  <a:srgbClr val="431476"/>
                </a:solidFill>
              </a:rPr>
              <a:t>Decreased power of church, increased power of monarchs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1371600"/>
            <a:ext cx="3886200" cy="203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u="sng" dirty="0">
                <a:solidFill>
                  <a:srgbClr val="FF0000"/>
                </a:solidFill>
              </a:rPr>
              <a:t>Muslims developed bitterness  &amp; distrust of the Christian world</a:t>
            </a:r>
          </a:p>
          <a:p>
            <a:pPr>
              <a:buFont typeface="Arial" pitchFamily="34" charset="0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Muslims adopted European military tactics</a:t>
            </a:r>
          </a:p>
          <a:p>
            <a:pPr>
              <a:buFont typeface="Arial" pitchFamily="34" charset="0"/>
              <a:buChar char="•"/>
            </a:pPr>
            <a:r>
              <a:rPr lang="en-US" u="sng" dirty="0">
                <a:solidFill>
                  <a:srgbClr val="FF0000"/>
                </a:solidFill>
              </a:rPr>
              <a:t>Muslim scholarship circulated throughout European universities as Arabic works were translated into Latin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9400" y="3962400"/>
            <a:ext cx="2286000" cy="23391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i="1" dirty="0"/>
              <a:t>Controlled most of Asia Minor but eventually lost Spain in </a:t>
            </a:r>
            <a:r>
              <a:rPr lang="en-US" sz="2000" b="1" i="1" u="sng" dirty="0">
                <a:solidFill>
                  <a:srgbClr val="FF0066"/>
                </a:solidFill>
              </a:rPr>
              <a:t>The </a:t>
            </a:r>
            <a:r>
              <a:rPr lang="en-US" sz="2000" b="1" i="1" u="sng" dirty="0" err="1">
                <a:solidFill>
                  <a:srgbClr val="FF0066"/>
                </a:solidFill>
              </a:rPr>
              <a:t>Reconquista</a:t>
            </a:r>
            <a:endParaRPr lang="en-US" sz="2000" b="1" i="1" u="sng" dirty="0">
              <a:solidFill>
                <a:srgbClr val="FF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u="sng" dirty="0"/>
              <a:t>Political fragmentation of Muslim world after Saladin’s death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029200"/>
            <a:ext cx="579120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u="sng" dirty="0">
                <a:solidFill>
                  <a:srgbClr val="006600"/>
                </a:solidFill>
              </a:rPr>
              <a:t>Exchange of languages</a:t>
            </a:r>
          </a:p>
          <a:p>
            <a:pPr>
              <a:buFont typeface="Arial" pitchFamily="34" charset="0"/>
              <a:buChar char="•"/>
            </a:pPr>
            <a:r>
              <a:rPr lang="en-US" b="1" i="1" dirty="0">
                <a:solidFill>
                  <a:srgbClr val="006600"/>
                </a:solidFill>
              </a:rPr>
              <a:t>brought back catapults, gunpowder, better medical knowledge, pointed arches, windmills, wheel barrows etc</a:t>
            </a:r>
          </a:p>
          <a:p>
            <a:pPr>
              <a:buFont typeface="Arial" pitchFamily="34" charset="0"/>
              <a:buChar char="•"/>
            </a:pPr>
            <a:r>
              <a:rPr lang="en-US" u="sng" dirty="0">
                <a:solidFill>
                  <a:srgbClr val="006600"/>
                </a:solidFill>
              </a:rPr>
              <a:t>new domesticated animals: donkeys, carrier pigeons, and faster horses. New imports: carpets, silk, cotton, citrus fruits, sugar and sweets.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www.newyorkcarver.com/stdenis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81000"/>
            <a:ext cx="2413068" cy="2057400"/>
          </a:xfrm>
          <a:prstGeom prst="rect">
            <a:avLst/>
          </a:prstGeom>
          <a:noFill/>
        </p:spPr>
      </p:pic>
      <p:pic>
        <p:nvPicPr>
          <p:cNvPr id="30732" name="Picture 12" descr="http://cache.virtualtourist.com/4/1143126-Silk_and_Fabrics_Singapo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44628">
            <a:off x="5326611" y="2902710"/>
            <a:ext cx="3505200" cy="2623424"/>
          </a:xfrm>
          <a:prstGeom prst="rect">
            <a:avLst/>
          </a:prstGeom>
          <a:noFill/>
        </p:spPr>
      </p:pic>
      <p:pic>
        <p:nvPicPr>
          <p:cNvPr id="30740" name="Picture 20" descr="http://www.psseasoning.com/images/home_store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24082">
            <a:off x="4264881" y="505705"/>
            <a:ext cx="2097056" cy="1657351"/>
          </a:xfrm>
          <a:prstGeom prst="rect">
            <a:avLst/>
          </a:prstGeom>
          <a:noFill/>
        </p:spPr>
      </p:pic>
      <p:pic>
        <p:nvPicPr>
          <p:cNvPr id="17" name="Picture 10" descr="http://imad_moustapha.blogs.com/my_weblog/images/carpet2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860140">
            <a:off x="6539942" y="661276"/>
            <a:ext cx="2124442" cy="2528087"/>
          </a:xfrm>
          <a:prstGeom prst="rect">
            <a:avLst/>
          </a:prstGeom>
          <a:noFill/>
        </p:spPr>
      </p:pic>
      <p:pic>
        <p:nvPicPr>
          <p:cNvPr id="30742" name="Picture 22" descr="http://www.newyorkcarver.com/wheelbrw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2743200"/>
            <a:ext cx="2209800" cy="1903828"/>
          </a:xfrm>
          <a:prstGeom prst="rect">
            <a:avLst/>
          </a:prstGeom>
          <a:noFill/>
        </p:spPr>
      </p:pic>
      <p:pic>
        <p:nvPicPr>
          <p:cNvPr id="19" name="Picture 2" descr="http://images.crestock.com/4060000-4069999/4066367-x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1143000"/>
            <a:ext cx="1399727" cy="2096508"/>
          </a:xfrm>
          <a:prstGeom prst="rect">
            <a:avLst/>
          </a:prstGeom>
          <a:noFill/>
        </p:spPr>
      </p:pic>
      <p:pic>
        <p:nvPicPr>
          <p:cNvPr id="20" name="Picture 8" descr="http://xenophongroup.com/montjoie/catapult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4305300"/>
            <a:ext cx="3600450" cy="2552700"/>
          </a:xfrm>
          <a:prstGeom prst="rect">
            <a:avLst/>
          </a:prstGeom>
          <a:noFill/>
        </p:spPr>
      </p:pic>
      <p:pic>
        <p:nvPicPr>
          <p:cNvPr id="21" name="Picture 16" descr="http://pi.b5z.net/i/u/169941/i/DSC04880_ez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657664">
            <a:off x="3624593" y="2264171"/>
            <a:ext cx="2187942" cy="1934976"/>
          </a:xfrm>
          <a:prstGeom prst="rect">
            <a:avLst/>
          </a:prstGeom>
          <a:noFill/>
        </p:spPr>
      </p:pic>
      <p:pic>
        <p:nvPicPr>
          <p:cNvPr id="22" name="Picture 18" descr="http://1.bp.blogspot.com/_FMn1U_IkI2k/TUNgRCQiNvI/AAAAAAAAAW8/4G6G0QVWDbY/s1600/citru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370853">
            <a:off x="4317848" y="4241647"/>
            <a:ext cx="1573241" cy="1573241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810000" y="5638800"/>
            <a:ext cx="50292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Once the Europeans had a taste for all of these items – </a:t>
            </a:r>
            <a:r>
              <a:rPr lang="en-US" sz="2000" b="1" i="1" u="sng" dirty="0"/>
              <a:t>they wanted more</a:t>
            </a:r>
            <a:r>
              <a:rPr lang="en-US" sz="2000" b="1" dirty="0"/>
              <a:t>. This opens the door to the age of exploration.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42968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The Reconquista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75941"/>
            <a:ext cx="356032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Crusading spirit continued - especially in Iberian Peninsula 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(Spain &amp; Portugal)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700s - Muslim Moors  conquered most of Spain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Christian campaign to regain land in Spain = </a:t>
            </a:r>
            <a:r>
              <a:rPr lang="en-US" sz="2400" b="1" u="sng" dirty="0">
                <a:solidFill>
                  <a:srgbClr val="FFFF00"/>
                </a:solidFill>
              </a:rPr>
              <a:t>RECONQUISTA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1492 – Under Ferdinand &amp; Isabella  - final Muslim stronghold of Granada fell – Reconquista was complete</a:t>
            </a:r>
          </a:p>
        </p:txBody>
      </p:sp>
      <p:pic>
        <p:nvPicPr>
          <p:cNvPr id="1028" name="Picture 4" descr="http://t1.gstatic.com/images?q=tbn:ANd9GcR6JztDBo5Yfg2_OoMPNILcGPyZapYK5M_jzQSvqPZNz6a5E1e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041"/>
            <a:ext cx="3625850" cy="374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data:image/jpeg;base64,/9j/4AAQSkZJRgABAQAAAQABAAD/2wCEAAkGBxQTEhUUExQWFhUXGBobGRgYGRwgGhsdGxoaHBgcGhgYHSggGBolHBwYITEiJSkrLi4uHB8zODMsNygtLisBCgoKDg0OGxAQGywkICYtLCwsMSwvLCwsNCwsLCwsNCwsLCwsLCwsLCwsLDQsLCwsLCwsLCwsLCwsLCwsLCwsLP/AABEIAMEBBQMBIgACEQEDEQH/xAAbAAABBQEBAAAAAAAAAAAAAAAFAAIDBAYBB//EAEQQAAIBAgQDBgQFAgUDAAsBAAECEQADBBIhMQVBUQYTImFxgTKRobFCUsHR8BQjB2JykuEzssIVJENTgoOio9LT8Rb/xAAZAQADAQEBAAAAAAAAAAAAAAACAwQBAAX/xAAxEQACAgEDAgQFBAICAwAAAAABAgARAxIhMUFRBBMiYXGBobHRMpHB8BThBSMzUnL/2gAMAwEAAhEDEQA/APRFanZ6aDXStKnR9t6kDVGixT5rZ0UU5BXSaU1lTrnQK7FNzU4GumzoFJhXQ1INWzIopRSzUia6dGxXGWp/DHWomIoCQIYUmNmurSdNdK6tbBnJp1IU4GtnRAV3LSpTRTIjTadNNNZNiiu03vRtOtPrp05SNKaQrJ0QrlcFcmsnTpIrs02ugVs6dJqK61STUdwTXGcIy2SRrXaWYDc0q4CdcgAp0VBexCosswA8/wCanyoNjO0YBi0s/wCZtvYbn3iuupk0VOBrL8P7SEaXtR+YDUeoG/t9a0Ni+HEqQR1H69DW2JksTSBpgrtdNj6RYASdPWoMTiMg2kmh12+WOvy5UrJmVNusdjws+/SXL2P5L8/2FBnxbpcYhiNt9QdBuDvVjOJ60NxR8Rny9tBU65GZrMpbEqrQh/h/HEOlwZT13X9xRZLwbXQ+Y/cVhZq5wu6RcUAkA7j/AIpusxJxiay44jQa1WLU0vTHahYkzVAHEuW7/pUwcGhYuxHmasq8USuRMKAyyRXRXO8B8qeQPzCnhgYgqRGxTltmnZDuNaZfZqxjQucq2aiLAdaiviQYqLvafhsRrH3pQyEneOOMAbSvbsE0Wt4TqYpqWpOg0pPigTlDfL99jTAAIs2Z25ZHKmra086oG6Qd6cmJbaZmh8yF5ctmyY20qDnT7RI1mmsKIG4BAE4K7NKuCiAgwZx7Dk2863HttbllK5dwNmDAgg7VDwzjWZU73KHZQZQ+EyPPVD5H5mpO0zkYa75iPmay+ClWXL6dRERBB3qd3KvQ9v5lKKGx7+/8TbheutKs5wvHgKQbuUg7ESNddI29PSlRecO31H5gHCe/0P4MDrikYzdFxj1zD7QIFEMLcwp5Af6p/WRQCfrXGXQ6keYoees0UOBNRiu67s5Am4+GOvlVGw5tnMhKny2PqNjWP/oCZa07NqR8ZEH2ruG4xetNkvgleTDf7Qw9NacMBItGv7xTZwracqkT1TAX2ZZcAdIOh9uVWwayOD464VYyssCD1EaaiiVntCPxIR6EH9q4MOs4r2l7ih+H3+pFUQhO/Xb7fvUz45LpUKZInQiDypuKuZLbPEwJio82+SW4TWPePVaGY0eM+32FFkWQD5UMxq/3D7fYVmMbzch2lMnxRGkHX0gVa4eP7i+v6UxbYmrOFui26udlInrT6ib2hpgRvSxQCrvJOwHLzJ6VZxXF7IUSZLAELGpnQeQoZeuZt4HQch786zIQnvOxqXixl8aEfhj03j1OnX5U63xFTuMv1FDr+KBBA10Gvvp86rG5QqSRvCdQDtNLbvAiQZqTvaAcNbx+xorNbAl5MTFPv3wRoTPT9qHprU4w7GIB1ohZEw0DI81Nopa4eogsZ8uVWHuoBsPaKIYj1meZ2gRnJ0mn27LA7EVefJpoB51JbxC6CdT861cUE5RKa4RjVyzgo1nWpDd6Ux78Dce9GMYEEuZYFhaRVdoFDm4sgBlhoJ8/l60yxxAPOU7b6URNTlUsNQG0t3MOZ0qM2yOVK08nUxVnvCJkafSuUgwSJmu1etkL+Zh9NaCXFhVjcx+tGe09zxWwBG5+3/NB+IXslsPyWPvA+pFRZLZmC87AfT8yxCqKpbjcn6/iVkwhM5QNDHOfhU/+VKqGD7Qd1mWFuknMWB8IJAGUGPFGXU7a6UqYfAuDt/ESP+Qx1ufvILtwKCTyoZ/WXLk5Acu2n/5Gr+Ms5kKjSagwC/2la3dQgA51A8QYaZROkxB9xvRVKMTogura9riwrrYTxnxEzlH89P8AmorvEGuQBakH8w+x05g/I07AWhcZmdSWkanbTkIPWiyrsNIrNwYWTJjJNjUTz2/aVOA4O4pa3AIMuoLfDHxA+U7AEmSaGccv30uh84W2qmQJ05ywIg6A+lXeNISsSRIiQdZEkbe/y86yOHV7iFLhJAJZpJ8WUqNT0128qcN7dpDVsEUT0Hs9iyUs3G3Kgn30M/WtkVDKQwkEaisjZQQMoAWBAA0iNAB6VqeHXMyA+UfKpco6iUYjyDJkMbaAULxh/uH2+worloXitHOnT7Chx8w8nEh7wTl1kCft+9R39qeRqT1A+k/vXRhyVLEqqjck++gGpp0TcovrRIg5A7S2vwjYZjH0+9DzcTNlDAnfn89QDRXhhDIVPI/8j6zS8nFxmM3xJL6AIYEbffQUNvORHPUfWiuM0Q+33FD2WRrWY+IWTmWOGr49tYO1FxabofkaEYW4yvKmDBq//WXfzn3MU4LcnZ6NQlZTuxmccwACepAn61YPEBOUET/PnWa4pdfJJJOoO45Eeeutc4eoKJLGcokxzgTr6zTBtFk3NHexhOke9VXu+HMSAvXSPvpUPfIg+Ik+v8isVxrGvbMG4xM/E2Scp1hwtpfBuJDE6TBik5HI3MfjQMamixl9rt5bYIFsQWad9tAJ1O23U9BNnF8DS5i7eJR8uSAVAjNExr8uXKslwHine4tl7pCtpIllBaQQJO8NqRodYPsRTH2hiwLdw5mb+4gJPwgkxOw015SK9HCxKgLttPMzqAxLb2ZrOL8SFi01wxAjd1Tcx8TkKPc0EPaMMUVgfGwy5hkKmJj8auInxKxHLeJK4vEW3tuCdCpHiGmo0mdIryPiDGw4XTx5tAAZKqWDeELJ0HmKjZjdCegiBlJPAmwbi6XsQyi4hKMVAy5TpJiSYaB+Uwd6LdnhJd9RMCD9567f81mOwfCkQW3ceKGcMTtmJUDTno/pI3ra2P8ArG0o/AHgcyWIJ89q3MoBGntH4vGs+JsbADoK7e/vLveVPhMQR6VneL8etYdyjGXWJQHxa7eUxrBqbg/GrWJfu0aHy5svkIzCY3E7UsarijUh7T4gG+I2Vfr/AA0Nx10DDXJAPgaQems+e1Pu/wB288ETrHnG30iqNgrdIUmI/CToeRBHPy5UGEgjUe9/XaF4gG9A7V9N4Jbh5yppqRJ1j9OkD2pVoMRhmZvCNgv/AGilVA8Rkkh8Higiah4HhrStcRpjkQ2XxNqPENjC/epACbZfWFbKWABGYQdQDMEa6dazVztCcl4ZJFxvCs6LoIOoMjTbTfehxY2yghI53GHSz7A8TR28chkmRLmAZP4jABjlEe1TWcSrGBM7wd/5tWNw+KZEXK8PmbNB5MFI06eEn1mtH2WxOlt28TW7q5swDGJzTDCScs7EbUrNeFtLSvDhHiMfmqflKvae9iUuoLKnwjUgA6nWJ9IoXg8JdXPexeYqcoIGUkB2JBIGgBZT516dwzEWzkJYQwdgRzUNCEdRkCiedZvtdfXDu7I4TvQgWTEiWnKwECM0EmSJnpTV39NSUnSNQlrDYlbgDIdI/m1HuDX/AAsJ21/evPeH3DZbMik2xlDtA0B2LQdJJkfEYZS7AsBWy4exCtdjMgBkCNR5E+3/ABQZE6TMbb3Jv/8AWWQ1kPKLfSUc7ZsxDI0fCRprtqatYw+M+32rzTj3EEuOTkVVXN3YykfhPh8GxMfwHTVdmseDbAuXe+Kz41OYuojprmB0g6/DO9d5WneNL6gK6zR/0Fz8p9ZED1PKqXEbC2QDcuks7QOSKNySJltNJJAkjSiFnh1+4jNcxBs9EtgSJiMzA76jRT71ju0tq5iERWnPacqWPiDaRr+IH4d53BkmlEhqubo77yXB2muXBeYZIJygMTIIjck+HUHrWh4XeyvHUfb+Gq+DtKys2gVROm2vpsB5VCcRbzg2nDjRtOWvLU6SCNddK2hpqcBRsCH8U3hPt9xQ2+0AaxqKv3oK7gAxqZjfyobjbgUCPFJhTHxMOSDn6kgDWToYUHCiN0FosVdKwQY1iqeMxLupBkLKeIBSDuXDKwPIDpuBz0i4tcuo1tG0a5EQqlRJAA1En1kelC2tOxuOLhVQXAEfiViF+hUidOcc6azMB2krgM1LvCTcSYXcu9t1MLM5co0cc4JWI21nnR+5jEjQjlp76/Sa86wvHUN1FKIjRkeRuYiRGsmOegnbWa9G4JgkOZrw0GwaQI11PUU1dQABgtjUcRWXzCfX7mqHaDh9x7RhGKEgyBty9TrFaJeLYO20pbYGJJCwoA8/vFQcfxqvaQHRWJaAPhVYBmOclZnQAnzrHAKmzCxk42sCec9m8e1rFLbaPGwtuc0yTos6fnYCZO5POvTX4JatsbkIHIOZgAGjnJjpXnnH2XvrGQjOGkRBCnNKAwfC05Y66VqO1ePZbLBAxZvD4QTAO5Mbaae9YrlaA6wmQObI4l7guPs37AfqWU+WVmX7AH3rOcd7IJdKsuIe3lgr4ATIBB5iRHM9G35Vuytt1tkmQrPMcwNixGhgkFR5g0V43xA2w9zvD4hNpCBEKIKKwQxPTWl5HOsj9oxRQ2lTsbdFqcPfuu7XAty0+UKYyzljddsw99uZh8SUvXnTbLlE7xlnT/5gn51keD3e9xDXWPiCGZ3BDBRMQA0SDA5EwJo4MShks4UAfDIBMSYUHeiORx6QIvQhOo8xdqOLA3PiANxQWBWQ24EicpMdQdFoVwHAkXe8tuUDqR5qH316RI6wetWrGDtYgjOBmCiCHJGQDTNGhIOYcp0953xtjD2ihOa5JYRznQAxrGgE7UokqdJMoWmWwOIRu4Y2TDjLl2P83FU7vDXb++VyCRln4z0LDkDoNddqt4O/ns23Q57lwbsPxAlSgBOkEQN6J4azcKHvtjrE8tCBPKi0sVNbe35/EHUoYXv7/j8y12Rw4uG8W/yf+X6RXKg7EYhjhVuNCm4Sw/06BTr1ilVKONI2k7p6jM5c4oilLVu3mW6TtzJ1J8vXkPIVmO0XAFJvd0sXLZD8/GrZg0DZYIU+Zb5dw3FcuQb5W8PsSIg9fD7E0fxlxYOYN3ygrI5zBI21XXlzXnFReEyPhe1+fuZ6WbGuTG2N+vHtPNLFtmLNpCDX5xEjnqT10rVdmWIaAxXPAkMRqDqNDvExM6sulSWsKGzK2oIImIDEyvQbT03iqnZ5A0ByV1QmBJkRrA8tPUDrVHjcpzeoxf8AxyDHhZB03hXjWONp7Rf4IZZBnQ+fqv1rIcUxBa29oFmEhkJI00M6R59a13FsO9xSVUhQXJz6zLMwIGrZo3J/Wg+MtC1bW7mtrO4AAcCYJBLGTt+GmeHJoAjeQZxZJ6SThVu5h7InM4Iclf8ALlAIzAEKsZiSVI1puE473lu6AhRBohRpM8o8MfDO51jbTRDiKhXthwRcQqraRELmieZmNfMctavFLipbtrbJCgKBGkO0TrptEzryPOngA7nmK34HEAcRvGco2UEe+YBtvP6VpOxOLAxKsZ3OaI0BCldI1hgfkelO7J9nUxFoluRHpJPPy8P1HpUuF4Oi3mIBCpdyMQ2hYAsRMTBMCNJIpbZF3sSsY7UKDvzPVrlzwtBkHKAR6zy0iI19K844lxBlxLP4slssWgaHOdRt8QVQR5x0rV8JxIt2LmckJbLNJ6LBaPKQ1ALBF62SkC4fEwJMQ3PQbgHbmBSMS0bq+kzIR+ljX14h3hv/AE7qq2mpVhsQykp7ayD6Vm8FfxF17rXQyLHxQsiCTAAO+upPrzAoxwIi3du2Sy5FScw0AUDMdDsFlh7ihXZTiXe37wPw3Lpe3/p+ED5BDHm1cFpT7QrGrY9ZoeBrdVSXP9uRBcy3Twa+EbakGOVDu1vExbdSwhQFtmBsgIZwByzKwnn4Yo/xdVQrp/bzMr/6SAAfUETPkKxHaa2dVaHWcoPoDB9jPpsd5MuJyuUdo7KpfHQh3tLeH9ZazEBVZdToPjWZn+b0E4/e7pr4C5u8FthqQEOQAEdWJLaGfhHSascXb+sa2bKM4ZcrRIAMa6naDzOlR8R4TlsDNbdig+HMq20HVmzEsNtiNxVbg6gR2r6yLGvqLHoZqODYTDW8IBeKd8ocHMCzA5mUQV5nfTUztT+NcUuBVdLTOjCWKgBVEbCSTMlTruAfSgeKwDW7KXjc8LyUA1MFW1J5keXM0R4nxC+mGtJYR2uFEUsqlspKDeAR79SPOsB7x647pV5gTH4/DRIe4CfiRlg++wmfM07DXbt14ZibVts0gaSNdTzGmaD0FV7bMYN8JcytBVFOeQTIZzCjUchO1R3sczasAADkhYOhbRWjlrGunkTqGUK4/eLYEPpsH4STgaf1OKa9BZLZ0zHpJtyR4jqM8GdenKzxxnGZs17NEMdAFzAkFQvwrJgAkmefIVuznEiha0qiD/cJE6ElVEkk6MM0eh5U3Eo1wvdDGGd1iGEkKGC+sZTBjbqKW7FWIrap2NQQN5JicVct3LZtr/cDBWVYykIi5QQIGWCfc0D47dum62b4mOaRoZgRkA0UwANJPnWl4VbfJcvMAivrr8JifEOknz6TQHiKqXDK3iyBsxkiTMgROmnnyolZQdxvDGIsDR25hPg9r+msAwwa7zzQcumg0jUkHY6A8jQ/EYpbrWwwmWgqD4VXTXzJ11mTEmi6q920CXUggeHKSAV3YA6qPsDVK3aZWt+HRcyk9QZM+YAyj2PSiQg7kbxDWPT2lviHF7dm81u2vhKqJB1EzEzM7fXy1GZFuLib5JHdW1ymJXMxuCWBBnKMrR99qGthyzFhB1nXQt0MNGg5AdTqa0HFMQuHw4wwBbv1IOgBLssptOkAjnEjpWhUR76mb63Q9hvLvCrTrqbH9nPNjOZzplAJdSSQSQWgwRmjlUPHOPu4klrRUkwddIMhSv4WUHQ7TvyGS4Rjbz4lUBYqo2YmAACAB6lo96tcewd03ZYQDICdC5CiSddc2mg/WtyIQ3O03FkBXcWeJvv8PBcXBjPsW/tjogVV0HIFgx+vOlQ/hHaI2LYtX0gpCqSyrICjkTv+4pUtlJMJWFTM3LCW7z3W/wDZuhGWfjZs2nWAPvTOH8TcozMFBtKjFizGQXyjwZoOsbDSatf+hmYsXddyTE77kwdNQd52qm3B++uMAwRVAlj+FANNOp3j7awC6UCgHV9p6gRsmEl/QOnF/HrzdVLB4kblzMsAmM4GzaEBl6Np9YMzUmFwp7wuhgCZMbzBK89ARHLnRbg1jh9nIqsLtxiFltWk6jwHYc9BsCZ0rb9yUTNByxsKZlCsbAoSHweY+HJ1erp2/iebL2hhyMRaz+ZkN7jZh603iwS6M1kArl1hRIPSBqK2nFMOly2cyK2+jCf+R6iK834/g+6l7TOqtpodVPNSQdR50tCQdpZk/wAfxAqtJljgxcOStvPAKl+SZyAZMEn0iJiSJoJj7MXRbRw4tkbGZ1+4BgjkZHKtBgeKorAI3dvpms3YUGQRCNMGZ0qtd4XauYnvBc7rOSXlZiVHxLyLHSM2oBPMVTdm55yf9Y0PwT/SJe7LcWFnC3IP9zMoUHkfFr5gSTVDsuxY4lmfwqhe4xggsWIEg7n4j6+lWuL8HCjxPA5uum8RmEbTH7xTeFcGuMty1YYEXzb7wmICqSfwlvxax5aE1hP/AFMO8bjxqcysSD9K7kjnfgTU8esRh3sB48KpJE6Ss6DqKE2cMLSrBIIAOYzJ0nWNpjbzB50Z48rHEQgM6GWjZRu06QPik9aFu2ZtZYKDJMeLeSdZ1P6VIrso0g7XMbGjNqI6SDjCrFxbl0r3iAKV0JXMGcbHeAsdJFQdj7FtXa7bzHJA15zqDsNfCN+tVe01oqiXRM22VidxlLev5yKd2PxKraukgqpuwrHYkKDl8iAeeni3rczkYCQd/wDf4jsGLVkoD+1PS3xAdVBAIOukQQVIIMnXWsRjeDX2ZghBTNoSdxrE85GaJ8qu4PFsVK/hneeR109oq5evkRry2/nLzNL8LgLDW3yjnFbCNwOE7i1bS2/dsFYtMEMzBcxnQ6RAjWPWqt+9bK3TOchTOsmPDuq/CubLPPaqvFl7y2VY5gYI9Sdx7TU3ZXG4ezZKvcQXH+MMVXbSIYjw7/OqMmNU9ZHtFW9eWp9/71kuLxwxGFtwYe0ChAiN9COoIA1HOuYbiNxMOpYuC1uA35oA0HvlM85NTDAq3/QujIQTkDKRroYIYyAfKoOLPmSzaMkjJJKyJIiCwIywCOYOq0AyBjQHMSyHGLveCuCLmxSsXLLrAac0hSRJO8R9qL8WQDObfhuFQc4USRJKrLbAHKfpQ/gQX+o2KaMAszqs5pJYnkTqF996JcUwy95bJLFXuIoDZcgnWYGpMA7zE8qMLTWB259vvHaT4jFqY8WPt9YJx105LbFjmZre+5kqpLKIB2kaGNQK7gr8YNz0vq3+62w/SqvEAsJEiGRAIEqQ/wAO/Iqf3qXhah7d+2ZAL2W03jvMsAdYcDSd64DZljPFKAmNxDrcHT+mClFzi2CGYDQlvHqRvy3O1BsRct5yR4lWAZn8pjXr4Tpvv50c4lj7TShbKqyLgaQy6zBVtc0E/Fv7157xbiH9RctWbZyKWMQIAZpBJG5gczuIAA5sTGzGzxc8/wA4ICANyKmx4bjy9j+pUZUJYBRpCKxUNA8wZ8iTyrJ9o+OPn0JDBhEE9DrNa7hOGNrDoiyVSVBJQFjmc7ZtJ13rNcU4aC91FsnP3ggAiB4dsqMRmkj51oYK11YlbeEx5Ma6cgBoXZljhlpLljwkl5VSNySZ0POdvXSpu0uGe2qPcZhdQhlUjKcuXKdWEFhmEDkQJ3o1wjB2cMvhCl7S+Mg6d6RDaExI0HuDzBrC9pOLm9cVmOkGB7KJjzj707BiD5fVx9p53iMnlpWM/wC/lJOG9qUsuV7uAxAZpGce0Dz84JGs1um4nYui3nA8dwv3i7/21z2yfLwBT614ndYlia2HAcUFVWYnwMdBro2TUCRsQZ12YnlFFnwDTY7wceUhhc0HFMQ2IbvbEEnR2ZiJIJIhSum5+nSB2h3CsVlDCJ8ROhiJ23/gpUn1Dapxpt7qamQQx5EnfbTefLSgGNxYVcg1Lks/WN/+PY1PjcwTuwfDJHrO0/OKzeKxGt5ueoHziP8AuqHCAVrttPc8XlJK4u3Pxml/w3FtsU964oYjwoDMarLE9N+fU16ljOML/TjK68xK/CIMEfMRXjPYm+VDDrB+kVq7uM8Pi1A/f96sYVsJ4+qzvK/Ee0sKykiQSoH+liJPtFY7G4ouj6zMHX1009YqtcJZix3JJPuZqa3b0b0P0M0xUCxRyEmM7QYnvFSJJyhlaNdhEHfp7itp2rwRw+IskQyMBBO85hmI/LowHPQCvP7HH2tJ3WQHJKySdpP6V6B2lxffWsPcXWUzD3RD+1KAddiNt6l+VlylT8L/AHgXGEm6wOzEiPI6e9Xv8NbhLXgSdVUj5mdeuo+tSPgyxDZpOh1A/SKo9hsUVvKhAl1ZD7AsP+2PenA3hcfCQEHz0Pxms4pxFmEMAFGhI3fXQT05mPXpQ8rAg7mGb/xX3MVbxinPLQTsijb5dB151VzHNpDZTmYkwGYdT+UfvXm9Z6Um7R4QKmRh/wBRcp9ATP3FQ8Mw1juV7uXtYZv7oZYzXYlpB32kAHaBzmor3FzehWZbgB8DaQTEMJWNJ25GI33zPBMZcfFwLhFp7jM6z4GVAcxK7GVXetyYWYEdt4eDxAxnV8pqlvFVBto5XcZUYKZ1mSNvQUy5xNQCZlue/XWZE0T45xAOAttCVAiSiEfK6Q3SsVjAykkiIBzQDEQJkbRr10pnh/EZD+tKHSG9je95L2fxhNs22JJtO669ACV9tx7U/il97RItkRcBDgqrbEAHxAweU1TXC9wouHe4M51/C409wCW+lWbuM7xitvbfz+LNqeWulXEq60ZEjshBB3neHccIB7yzmyQBtkkSVhYAXkYAI0GxmTHD8U+Iv3leWUNbMHYLD6R0JCAjaM0+eU/qZtQDpPz0ImjAsgPfkc7becAO2/KZA9xUDBRnobT1DbeBLtub/kTSYhwLqpqJHhMGF0M6xC8qmxOLDvbGjZbiwEBkSYzbCBoR86D2LYK2H1Lgtn+I6EwrHkNdB79KJY+2Vti8XIDEmPJTrm0n4pEDTU9adW4ElR9PhXJ/9vwf4griuHIusuhJuq3prm1ncGSdOtd7Go63bt8rmtrbVQsgFmlSYB3K93PLca1Px9f/AFhmBkFVIg6aHl813qj2ftNdt3lCBgDJBJAEtpoBr+IRpQMacm+ZZmS/C/8Aydv3r7Sbjrm5eRdJukAHyYqXcjkYIAnoOlZ3inZId4e7uBOcuYA0JkMoOmnkdqZxjiRW5b8IlVWIECAWC8zyEelaVsJ/UYYhIt/1FsEBdFBDAhTpJ8Qgk+e1OQlFE8dsYaiYMx9zE4OyFvsHNzUFTqCoBDQQCAQWG34dddgmA43cGI7wAkkBvfKFk+U16QvCBZyWLl57VvXIyZQrf5SWBZbhIG5g6QdlGFSxbKX7uJvFDDG1bLw+4yAjdjBPLlypqNtusRkQBtmnMfdulWfKwS4VlhtmVFVlkGDMA/LoKXB+HYXK9/FqXAKhFzMoIB8XwkHU+Ea9TRX/AA14lmR8PcCtZcPIO5JUnbzjf09aynGMZcIOfxS7MZ2JYnWF/m+lGhc5CgHG+0BlXQHvnbeT4e6Lp7pLaqhlmCrAABADE841MnqKt4jhQFy6LJhbcTmOuqknXbQDr86pdkuMCxe8YULdGQ6bLIhvSQPafKiWPw6xfYAR3rARsMoCjT1msckH2hBRpN7mFezr92rZSksQzf3Cu400WDEdesjQ0qzfDtAR50qRkRtR3h4yukbTZ37Oe4q9GzH0EEfMgfXpXnmOv6uPzNp/ub963vFrkTtEE6+lec8ST4Y5qfuf2qfwdG19/wAz0PG2MrGH+yV0sp6qY/b6RWlxZlD7fesJwbi7WGYBS2cjQROnkQQd60VztIAGFy2+hgnJpp5ow5warZfVID3nbXDCQTGgqO9byAn2Hvp9pp1rtXb+FGVengef/qkVP3ReHJMaamAQD+VRoPpryNDkyBBb7QVxFj6ZjLqBrrTtnP0MfWtzwS81zBI41NtriydRqyx7BTtWP4tgTadVBkN5a75Z961g4q2FwCBLbM0ls0xb8eozAGW8OXTy5c9Zg1EfKOI2qFMDdJd7Y8eVgFMESpUMNl3+LptQ7DWmsY0RlEFm1OgDBtD56kRvQ/DI1/8AuOSrED4IHLQc+UfOrmEwK22zAtMc/rsBrSHzItrMVDeqEOLccFsnd3YattptA5heW1ZrEPexDZRmafwrOUe0wPU0cOHVjJUEnmRV/B4EAaeFT+UH7DekrmVeBG0x6wNibTWcIiEQ4ldNTJYtuPKal7GYEg3bjAgLayqSIEuwGnny961OGwVoDXN6xH3q6MLoUUeFlYTG06qxJBGhAiOcbU7H4jUaO0B8Wn1cwRfuZQZPOP05+dDMTCt1DK0g81Ckt7ElR8+tPfGXCSQoP57ZkOrDRvXXpQi9imNwlxBAgAbKJBM+ZquUZMo2kVi81xEtwzFQYgScsjQx5/eOVRPhbi/21tvneYXKcx3Ex0Amu8KxpsXrbrqUyEr1HizD/aYrcY/tODKi1l5yWP8A4xypGQsjWOsQmlloniZTB8IbOFe3dVf9J6jnHQk0V4qPCEUQxyyN2OUbsBrE9eop9ziat8SmZ/OY9gQfvVG7iWBOQhVPKAY9D+81NXr1nmUec3l+UOP7+JKucKFkplZTB5y3WrvbfiQVbFomFW0hfrmchoE/P0Bp3Bezdy6O870gN4ZY7gkA6bAfUwIoNx/Lcxbm4+ztCAEtpovLwiMvprTlY8zDWgI2wu/p/MOcaQMVYc4B91DH3lPqKm4Dc7jB4hju1wqDzgQBHnmP0qhg8eLoYL5gqRBHhBBjcCZE0TxuGi3ZtAwoJuNMaliSNz0MfKlt6jR+H7kn7S7IS2ABdyxH7gAfcTH8Q4bnuGIghVE6BVUb8yTOugrR9mWNsYWw5XN3jEa6ZBNznznSncbZkvPCqASWByjnr086d2dwyXi13EZXDApbVhK5RMyNtWjz58xWq7O1GREaVOocDb49Pz8oX7S4gMrKYK7ZSdPqY1rx7j9tQ5yrGuukCtLeu3UxjWrNxikaq5LKo8pOnKII3obxfDtlLOqsAdyH/wD2VbiGhueZ5mQ6hdcSTshfdFuOoB7tS5B2IELG86kin8RwodbbW7bapMN8M7+AmDcG/vIkxrLw5+7wN8wJuhQIgADOpOg32Aq7xTjFm5Zt24ZTbRUBZSJKgDRhp15n22oxQbzF5sg+42/twCTWg/Eexnn+KVlc5t53NbO0rf0yDKSYJI/FLuepGv7UNi4x7zxED8ZExH+f5c61dq34SDqSIn6Dz8/Umu8TlQAaYWBHYnV2gP8AoXXSUGvmenOIPtSojYx6ZFzMQ0AH1gTPvXaRqPaHpHeO7UuRauAblX/nymsXxdoygclI+RgfrXo3G8C4uAFTlYlQTsZYx9IrzrF2ixeeRj7EfrUngxV33+89HxLa2JHWWuzmHGtwnbSPkRVnj10i0z5lh3ygc9FGY+kiPlWl4Th7OFwn9SROcLA/zQQQvSYJrNcIwgxmIY3SFVZY688wmB1J+x3imD1ZDkPAk5NLplTs7w8E52Bga67eQ/X09a1WEOcMARJKx860GJw9uwiKAMsTlG0kc+pgmSaEYvi+QA+FfENB0hjPn4gKVlxtmezNGTQu0zXbGzctXbYIlBGsfiJJifafmatdrL8Lasr8BFth6BIH0FR9r8YzG2CJB1B5SNCY6wVg+tTcZAd7cklwYPSMqqn1LU8AgL7AwLsmE8BhSqKsaxr61esYFm5VZwWGzeJyQv0NGcE9qQgInoJj7VAytfcxy0YPw/DmWNASevL2orauXRAVVPnr9gKJf0sDp0ga/Kp8KMo/FPQkfppXXfMcFr2lbC4dzrcA+bfrFE1U/wD8rltixhR7mf0/en8VsXDZK2yAx3Mxpzg1yr1h6gJ552t7t8QNCDJDlT8Q0AGoiZnWst/SLnI8TKDp4oYeuwPsRW04j2VNtDeuXVZgV8CjwiT1OpjrAqDC9krt9u8uFbakyBEvHpsCaeuR1PMAqrdJkcdhVGq6jmNZHKQSdeYgjlT34qxtraIQhfhYjxxGgzTqI5eQrcY/sN8JsNoPiFyYM76qNKhwnYwkMpQDeM5kT/ljWDvy9Jqlsium5ivJOqYm0zsYUFm6ASflWq4H2Ru3TN4NbXeIEn5nw/KtB2U4Ldw5dXtoFYyCDLAxtqJI+x61oWcDQnXpUrGjUauIVZgnFcMcju1IS3PUksB1G0eUxGm0imYbs9bXQm4wO65iF2A+FIB0HOaOJnOwMfL76moMTiVT4vuB9zNYWYiEqJd8mCcXZW2ClqwBpuqgT5AxpyEwYkETyHvgL9y7na0rLlICu2VR4pDeEE5oABG2mlaJMXOuQqvVoj5mJ9q4MUnIk+Q1+3Ks8yhU0Y7N7zN8ZsXyUsL3CPe8PgUyqAQzZjsAIG3Oocbh7mDTvAwcW1nIF0AghZO8bx/pq/gbzG9dvaZm8KCCcttSY12GY+In06VR7UY4CzcJ13G43gADzEzTMLamqL8XpVKH9/vEznY/hN3Em7e0AZ9+p1JA8hP1pvHlzWlsrBLsB8xmn5GtP2UxS4fB2kYgMASepJ1AA9IFZ3ieG7m/hz+HMs9dQB9gKoV9WRm/b5SJ8enGo78/OEeNdnBasWlnVrtm3A28Tif1qbiWAS5hXUCGtlh02LAHy1VvZhXOL8YDvhpnTEK/mciu3oKdheJoHc3NEZ7sjyZxofKSoOh36xWYzsPmfr/qMzIATXw+kyeBZmwhtvM96qFfVwD/AD0rbphlBkLA6EfvWQv57OJzSz2TcW7JETqzJG+XUn5VoTxNiZ7sR01+7E0Gey2wh4AgXczM8UwmS/dER/cbSNgSSNOWhpVd4kjXLzsFCzl0B0+ED9KVODGpMyizUN9teIi2EH4lIcecMNPoayfEOEQmIvSuU3vCPzAkDQHUxrRftSTiMSiqpcy8KAdFViomObMrGTyy07jnAnXC3bjlQVWcoHQjpoPalAVXvHhjZmbx1xmwY1PgOYCdB4jIjloTtS7IWh3eZtmaPPKI/c0bXhSNwpr2Zs3cuY0iVLeXlVv/AA94Rau4JHeSczDfoaYWAQ/GBpJap3i1xTchTIURp8O52j70M4rYUmwAMzHOWA1iMuUGOpmt5a4NYH4B7yfuav2MKqjwgAeQj7UkZa4jPJJnlHa/h7rbtXGUqouASRG46e1GcPwMtxHuXI8KFyV1GioBv5v9DRv/ABCVDh0Vjo1yP/t3BPtoaxfA+0lxsfdvCAz2ik7xHdSR7qaNSXX4TGUKd56tgOBWUXUZuuY/wCmYjjWFsAhSk9LYH3Gn1rG4ri15xDXGI6DQekCKoERSTjJ5MZ5oH6RNJjO1jNpbXL5nU+w2ob/6bv8A/vGocu9diiVFHEWzk8w5hu019fxZh0IH6CtZwTiLXlllK+Y2oR2MNgJDZDcnQECY05nU1pL2JC8vZVmluR2lGIEC7kjOo/M3pp96iXFHUgqoGkmDB9Z/Ss/xK5iXPhtnLy1AHymT71HwzAlCXuXHztuqQAI2BPP2ihNAcwg9nf6/iaS7iyOZM7agA+gA1+VcGcidvRf3n7VTtuS3hDH2++tOxCCJuSfIIP8AuYEfKKEHVvCLoOJzEtA+JZ/zuI/2qTNDr+LYCBdM9La5V9yxn6Uy/ibYGUBVHqWf5gae0UKxmOAICE67kiI+daVMwZQ2wkt3Ev8AiuN7s32qAY0pOUx1YAA/MAt9arXLnMmagxd1xaY2pzAodNZAYSI5g8/KaHGmpgsHJl0qTLt7jVpYMvdbrsZ9W1H8512zxlmRgVidAOnXxHnE/DtWOxnaBrGJu92ikElcjkhQUgZhBGp1+dPtdp8VcZQEsICRtbnQGfiMxtVZ8EOSZL/mueJo8Njr7PomimMoIiRyI5x7VT48zsbNtiZd3zDY6GZjoJ+tZ5f64u/dtdVXIJykDMcoG5YHYAe1XcRhGuW7Nty3eEuhLMZOouHUDyAnypmPHjxnUDFZcmTINJEMYXF2yxTvEBVkAXMstmClcoDSTqVPQiq3GOJWxeXvWhEbWBJmDAAkSflVfh/ZrJdW6zjMGU5QJ2M6MY+3Kq969ZZnZyZLsVVWI0nSY9BWB8QBKbj27zj5jEauZZucXtM6XlS5ctoxlfhYllYLAGYevpUONxwfI6oUQm6chYfgFpgCYA1aD71BaCtplXLIPjYmOQ+MnrVi44GQLlgLcmBoJe0NI/0ke1EMt8LsBt/fjMOMjk7n+/aFMRixdwQuHRfFauAa5DE2mB/2j3rOlcS+ouuFO0EAD6zpWg4JfDu9hz/bxCG3HRvwNPkaG4I5VVXGq5lZTtmVirD2IOnmKDzTo1Dvv1hHH6qMtcEw5RPE+YsZlmk9N+lKmNZzEsdZ9YHprSpRzrfWGEabhsU5YkIRO8A0M7QLduWLqwVDLBzTliRMkitDicBcn/qsfUnlVLG4G6UIlmBBEZtD5a/saTZBEZRmIwWOYcKxSfgQOk+dz4QP/ib7VL/htiWbCsgP/TuGdYgNBB+hHtXOG9nMVbbxKbdokZ5aS0bHQEaGI9NTWQsWTYvsphkDQRqCY29Peq1VXUrfvFMfVc9Lx3GRaMBhcb8obQerD7Ch93j90/DlX0BJ+bk1DYwbXAO7tJaQj4mMsf1q3b4Mo+JyfQQPmZ+1T3jUbxwMEY/EG6rB2L6GJkwY0I6GelZFAbF7OBIBO+kyNY5gdK9Pw/D7IOqz5kk/QEVfN22uiWLUdWtqW95+1OxZhwOIvJ3MyODu96gZefTcHmNPPSiFjg999VtOfaP+7StnwbHXcuU2RvoVZF0/0r/xRtCY1EHpM0DPUYmMMJ55a7N4k72wP9TLp9aNcP7JIADeYlvyqdPnE1ortyNdPpVS5i9P2AoSxMauETtjB2bOqKq+ek/7jrQHiPaV8zLbAgaTBJPUwNqJu3tUYt86XQ67ygYGI2NQZgeK4gjxW2bX4iIj2irwxk/EpHy/Q1Kdv596gfLucv0oGUGd/jKOskTFqOZXyBA+tMvurA6MRzlpqAuPyj7n5gVHnI6ielCTQ2hDEiiRuqdAB5defSqly2o2irN559/P/moVsTQ+o8xOQr0kb3V6CuW2aZUEHyj9RV/D4ZRqSffl8qmNgHkY8qwk3J9oAXBBCSqQSdTAn5704nqNf51NHL9pY2j3H6GafbA6ChJJO+84VW0z7H+CqeNs3nZQrqFUlg0eMEqVg8iINaq7gkJmKrvw1esUzHm0ggTGUGZpcD3Ye41x3cI0ZupEaKPf5ihWDtOEAWzncjWQMo108RHiMQN621zBIN2k+cVQuayAV9cw/enrntNNRZX1armfbhd5x/cKqOijT5DT61Jh+HKFbxORzGwOumknXz8qKmyToG1HmfuKYA4EZVPnm/ShLmtj/EKz2kWC4eGYZbR3EMSYHQ6/zSi3G8Itq+11XVrd4l9PwnKob5kT5QaFl22af9yx8vSoXcMYAXU65gPr1pisNJWjvFE0QSY9+LWgdxSq7hcEkfDb/wBq1yk+jtKATPQ72/8AOlV35+ldpU0w14gjHb+1Z7je4pUqWP8AyRLwja2HtXH3/nWlSpB5mzq05aVKumQ/2a/F6CjT0qVUjiPxfpg3E7VSt7mlSrZUksHeq9zf5frSpUMfIzyqxZ/WlSrJ3WQ3v59aH4rf+dBSpUqJyweN6t2eVKlTDzIHhG3TxSpULcRQkTb063SpUrrGDiPSo8RzpUqDrNEy3Gd/aocF+tKlVifpiD+qHF3px29q5SqTrKp1dhVnpSpUQmCRXf1NKlSo5s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17475" y="-1622425"/>
            <a:ext cx="45624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t3.gstatic.com/images?q=tbn:ANd9GcQtBauqVGoceIKl3YEYILsJ_l1VtyGSKsySAxOt3E7osqXGTBrv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026459"/>
            <a:ext cx="33337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1.gstatic.com/images?q=tbn:ANd9GcTfx296V0oO5DbJduI7rIFi47Ue7IiRdxWXFciril72nhTvF6lv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714" y="3359745"/>
            <a:ext cx="1442521" cy="160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data:image/jpeg;base64,/9j/4AAQSkZJRgABAQAAAQABAAD/2wCEAAkGBhQSEREUEBQUFBUUGBsYFRgVFR0VFRoXGB8cFhkVGBgXHCYeGBkjGRcXHy8gIycpLC0tFh4xNTAqNSYtOCkBCQoKDgwOGg8PGiwkHyUyNiwsMiwqKSwpMiwuLSwsNDAtKSktLCwtLC8sKjIpLCwsLCovLCksLCwsLCwsLiwsLP/AABEIAOwA1QMBIgACEQEDEQH/xAAcAAACAgMBAQAAAAAAAAAAAAAFBgAEAgMHAQj/xABPEAACAQIDAwYKBgcHAQcFAAABAgMAEQQSIQUGMRMiQVFxsiMkMjRhcnOBkbEUM0KCobMHJTVSg8HCFlNik8PT8JIVVHSE0dLjQ2OU4fH/xAAbAQACAwEBAQAAAAAAAAAAAAAEBQADBgIBB//EAD0RAAEDAQQGBwUHBQEBAQAAAAEAAgMRBBIhMQVBUWFxsRMyNIGRwfAUIjNyoQZCUoKy0eEjRGLC8RWSQ//aAAwDAQACEQMRAD8AWNuDxrE+2k77VTAq/t9fG8V7aTvtVPC8mJV5Y2TVrhC7XGVQtgwBUnWx9NIyKk0+mJX0qW0ez2cS0qABXGiiISbKCx10UEnQEnQegE+6sUa+WyucwJXmNzgLgkaagZW+Fbdp4RVzKvOQJmUspDnMquC2Zm1HR1a0R2pu9JEkryogRpE5PVToWJGg1HNrkFlKlwFcgcCcshtxrwBS+fSU4dFcaKP24034HehoFZBavbPhhEbNiGKjNkUrGXOvPJNnFiL2uBwFqo4fUAmwuBoAQNBbpJJJ6STrUx2HwwPA60dBbulndDdoRniFuwg8LD7WPvrXTMtc3wq+Ei9pH31rpuWmVj6h4rNfaLtDfl8yhEm2lUkFSGJIRSQrMwIGWx8m+ZSCdCCTcWNtuI2tGkSSsSEfLl0uxzC4Fh02B+FKe3NmSLI7FHK6DPlJ0UBQzatxIJuevW163ybYE6os7BGT7LJnhlHC7LlbI68bgEa6dQ6jldUh+GzBAGwDomTRm8PvAZg7O/hmq/8AajT6shVLXu3FT9krlsRYLoGtdRbhTTh58iCSd8hf+8YINedbKTZSNRa97cfQiTc8scqqG+yvADh0/wDoOwUb2jI0keCMzq+ZQwRVIlkLWtw5qgjKpb0kgdFUwdZxBy34etg+laIy3WCOMRYFt6tdZw9f8THgdqxT5uRkV8ts1r6X4cR6D8KxgHjh/wDD/wCpVbYWAk5SWeVFiMioiRrayol+NhxJPwHRpa5CPHD/AOH/ANSuNKdjf61hJowBIAEC2yP1nhv4feajW8g8UxHqGhO2l/WeG/h956M7yDxTEezNZJ/Wh4Dmn8n/AOPD/YoduX5r/Ef+VUcX+1o/VXuPRDcoeLfxH/lQ/GftaP1V7r12Pjy8HKwdpl/PyKK70+aT+qO8tVtyfNl9o38qtb1eZz+qO8tVdyPNh7Rv5VQOyH5vJDjsx+YcitGzWy4Qr0NCzL6wU5h79G/6q1bh/Uy+0/pWrGEgL4NFU2YpzSeF9Rr6DwPoJqvuIpEUwIIIksQeIOUAg+mnOlLMIo3Pbk6h79f7oeySVsz2nOo81S3x87w/qJ+Y1M23PN8T7KTutSxvn53B6i/mPTPt7zfE+yk7jUqk6sPrWETL8KLgf1FBtxPqZfaf0rVHekePYf8Ag/mmr24n1MvtP6RVPeeJmx2HCWzWjIvw5rs5J7ApPuoiNpdbXNGtEPIFrkJ/z/SUfxcfKsRmZVTTmm12+17hoO0NXlbYo8oA6uk8T1k+knWpWrs9iiijawtBproFmHSOca1SdvEvjmK9tJ32rLYeD8Iks2HeSApLa0fKhmQgAZVvY5lNs1q93lHjmL9tJ3zVrAbumTBM0K5pGl04DKoFmAzG1ideHFqWTEVul12ppU6q79W2q2uk5HtsTbuRoD4V8lq25suVp3WLDSrmyoihOaOaqDnpeMKPW0ph3md5sKEihmZkKu65CCoTQgX0kNzoEzXtW/dvdheQUYqJTLma9+Nsxy+SbcLUB2NteCbErE2FiCSMVQjNnGhKlrtY3trbh6aBYx0xcYxeEOJIpTji7EYVGtIJLa89GDQXcvpmre7WDUBhisJIyGQZWeAuFIW5OQguAeGYLa+l6ANgJIhGs0bR51LLmtcgEDUXup1GjAGmHejdOUyKcFEAgTUAqBmuf3zfhatG9WyEhxAMYChkBsOAsSDbXpterontJDg8G+K0zIptxwJrXfRMNHWiWS2k5Xs+eHghOGXwkXtI++tdLmJCsQCxA0Atc+gX0+Nc4w68+L2kffWunSwBgytqGBBHDQ6Eaeinlj6h4qj7Rdob8vmUlvvXKudbJILEB9VJ6M2gAIPHQClSOLJfKllzWGuoH4ki/Wb10mfdDDu2Yq97g6SN0AC3HhYAejotQyfD4PCS2KPI+XUNaVVB1Gj2AYg267ceOvjo30o9wp64Lyx2yCOnQRO6Smo1rtzrxySjBG5kiAVGvIgyk6G7AWNxa3X8qL7dnWDGMyWWyoitYFIbqqZivTZL2A/fqljeTMriHME0KZhZh2am9mGh7KLY/DjGQmZRaaIWmXrUXYOo110JHYR0CuYsAWjPPiEZbxfcyd9Q1zbuOBB37tu6qaoE5i6sdBq2jHTi3UeuqsK+Of8Alz+YKrbozK8BIJZ8xMhLFiWOoa56CmW3ZV6JfHP/AC5/MWq9Jmtjedw5hZlrDHNcOo0QHbS/rPDdkfeejG8g8UxHs2+VC9tL+s8L2R9+SjG8Y8UxHs2+VZJ+cPAc0+lyh4f7FCtyh4sfaN/Kh+OH62j7E7r0S3KHix9o38qH7RH61i7E+TVYO0S8Crf7mX8/IopvX5nP6o7y1V3H82HtG/pq3vUPE5/VHeWqm4vm38Vv6aoHYz83khh2Y/MOTlnsXzeLs/ma34KFY5XsLcsc33wLEe8AH3NWjYnm8XYfmatSx3GmhBuD1EcD/wA6Ca2tqs3tNnMeumHFIWPuOqlffXzqD1F77Uz7f82xXspe41Km982abDta3MFx1EOwI9xvTZt/zbFeyl7jVj5mlohBzFeYT2U/0YjuP6igm4n1U3tP6RRNsOGxDS9KqIh7iWYj3kL900F3PmKwTZfKaQBenUqNewAE+6mFEAAA4D/mvpp5o6yk2l85yGA40CG0rJSd7RtK9qVKlaJJ0pb1aY3Ge2l7xonu9vGkOHRDLhydWN2lBu5LZSBCdVBC8fs0P3rHj2M9vJ3jQ5az1ohZNVr8qr6HLYjaoYxeoANldQTum+if3mG/6pv9ilTZODjhmil+l4duTbNbLML6EWvyWnGtCitiivLPH7O17IiQHijssRjtG/UgXaAa4gl+W7+U6Lvmn95hvjP/ALFBN49pLO8brJCSoKFY+UuQedmu8ajSxH3qFqK2AVTFZIonXm1r63IiHRHRSNkEhw3fypCvPi9pH31rqOWuZRLz4/aR99a6llp5ZOoeKS/aLtDfl8ylPb+12jkBQAMLqLlrkIwJYDLlK6uhF789W0sKWtrbV5WUvIY0JAAUG2gvqcx1Ovo6K6TiNnK5u+ugFjqAQSQw6jr+A6qhgjhRmCoii7MbAdpNuJr10LnE1OBxQNjt0VlAcI6vGu8eS5nLgCAklnystrkc3OGcEDtCKdb/AI1c2LhZl8PhhnZHKSxj7aNZlbU/d04ZQR9q9/b22pXzRMQBcFuZlOmoXyjzfJbruCKKbpbKKI0rFgZQLKQRZRexIOuY3PutXEQBk9zKnqiZWmZ5sIdNgS6oFa1aduNcK8RQZLHdnYjQLK0lg0rZso1CgEkDQkcWPDgLDoq7Evjf8A/mLRJlqjGvjf8AAP5i1XpQUsbx6zCz7HF8t4oBtofrPC9kffkovvGPFMT7J/kaF7aH6zw3qx9+Si+8Y8UxPsn7prISZw8BzT+Xqw8P9ihG5Q8Xb2jfJaHbTH60h7E/qonuUPF29o3yWh21h+tIfuf1VaO0S8Crv7qX8/IopvSPE5/VHeWqW4nm/wDFb5JV/egeKT+r/MVQ3E83Ptm+SVQ3sbvm8kKOzH5hycsdjYgCGBTpmDW7Q3k9pv8Agajbfi+kLBfnkka6aqLkDTXiB8eqlra8gWDBM5ZEzjOwBsFEhuQy6obEgnpBt2DMRvBhP+0ElQZUju2YXOd2sDprYZbm3SeqvoDeqEgoEY3pVWlDxtmylVkA1CtfQk9BPC3+EddOG3fN8T7KTutXN903jmxEqqLRuz5QxAsDZlYKouWBA1bTq1BrouJm5SEgjWS8bDqLCze4C5+HXWc0xZ3OlicwZmneaI+OesYYfu5cK15pb3PTLmzGxc5oweleDMNddVt7vTRPCbwRSTmFDzgpbquAcummuoNL+3pkgxuFMhaOJOmxAFlIUZlOqkgXW3Xe19QuF3iwiYuWQLljCGNVFyHDXLHhpcnQcBrWiYwMAaENPL08jpDmTVdFwWPSXNyZDBTYkcM2tx7rD41K53unjCI2yhOqzyMtgC1rCFDbj9rX3V5XdVVcJyXRN4dzWkxeJcTgZpXa3I3tdibX5QX+FUl3Ff8A7wv+R/8ALTrtP6+b12+dKm8e0TG4KeVwGY6C2V86qO3KbnUMRbQUPKyNgvFqY2e222V7Yo3muQWpdxH/AO8L/kf/AC1pm3SkQuOWDZUzC0JufRYSaa314US2DtYcjO5uzjnMi3Zr/adVJ1DE3sugAtxuSu7QwzFkeaRZWcaak6WuDldAVHHhpfrqp7W9Hfa314ouzzWySboZJi05Y519fxVFot1Cxss4J6QIb2F7At4UWNiDYDS/vq8u4j/94H+R/wDLWvd7accOGmYuOUQmwc6DNZYwo/dJsCR039FWYdsYm+Gd3jVZpFQRCPnshJBkuSSFtr8D6D1FG0gXgO716yVU1qtsbnAyH3TT0FS2tuo8ELTCYMYyjAcja5zrbXlD11l/azFdcP8AlH/cpj3tHic/YvfSkgCuZ3GKgZgj9Fws0gHPtXvEUAqTljsRT+1mK64f8o/7lQ714r96H/KP+5Qv3HgT5J4LcM3DgCCCeAsa95JiQALFhdQyvz7kAZSqnQi5zcNKH9ok2pg+w6NYCS0YbCSfAFbV2rMH5QmJnHAmM6a5tAHA8ok3te+t6stvXiv3of8AKP8AuUMIIsS0ZU8CudgWspKeTYEXOpNtB1166m1yrW01yNbnC6jhxI1A6eiuRM9uR+gXMVl0ZM28AKby4cyrzb14r96L/KP+5RDdTaUs+KcyspywkDKmXi68bk9VLjDjxBBIIIsQQbEEHUEEWtR3cUeMy+y/rFC26Z7rO8E6vNc27R9lis5libjhQ1Osjet22R+s8N6sfelotvIPFMT7J+6aF7a/amG9WPvy0V3lHimJ9k/dNIX9aHgOaXS9SLh/sUJ3KHi7+0b5LQ7bA/WcH8P5tRLcn6h/at3Vodtr9p4f+H82qwdpk4FXntUv5+RRXeYeKT+r/MUP3E83Ptm+SUS3lHik/qfzFDtxfNz7VvklUN7I75vJDDsx+YcilDeDAiTC4cFfKzANcnnBjwUaCwBJY9H4Kj7Lj+kpCTluuRj9kTG+UEj0lFPHie2ujjFclhYGWHlpCXSMAcGZnGp6FOgPoNKjmMY2JGXwZjblObdjI3OcmwNiHAtlvaw141v2nAJBRX909ktBOqsBHfngNqWOuiXOjKeaePkgi1zdwCc/lLjITkHreTn99sn3R10Aw+8EkamKWNQ0aqsbhgc2Y5VIFraLe5HSh0pr2jGFglC6BY2y+jKpsfcQDSnSNu9ndGAMzU8B/wBVzIS4E9y5/v1szlZ1UKAxF1sSxbXUn9xSSBbS5IJpWw+zY5MS8a680BOgPIoGZQRYc4q9vnXQcVtnPHGYYc806lCwA5pB59ybaAXYa28nrpXwaRNi5o1Fo+TXktNQeKsWykhszHW2WxPRam96uSrcwtN1woRgVZ2Tstog0ZaGPLbSYE5rjy0JI0PSNbG4qU2bE2nLNyizQqGjIUlWBDXF8y6aKRYj0Gva9Ariub9ME77T+vm9dvnQPaeFw8zhZnKsBZRnKcbNzb6EnTh+7boIo5tP6+b12+dJG39jyvISkRYEtl1Uggc65YnS7MbA2AFgPRxKSBgKq2yta6UBz7m/YhmOjOHxAWF7ldUluCb25wslxf0G19dKkk12LMVDG17KqcNLkKAPfW3+zk7Zb4d/RewAzEDXnaW4nS4AJrPHbEbDlUkCkHyWGoNugXHEdXVQD2upWhA2LZWWWDpGtMjXyUwdr4cc9dSETw7SQ4QFQrnFOMn2wlltazC2csMvSBbptTFu5s2DM0i3llU5XlYGxfi2Qnja9rj40vtFn2dCIhYQMRKq+UPKHKA8Re+fsb/DRPcbHtkEOUnJcsdFjVfshRxZmOpJ6Seq1GsIBDd2CzNpa9zHSHO8b387tm+u5GN7B4nP2L31pHp53s8zn7F760i0Na8wnP2d6knEeazwGZXfk8N9JvlutmIUEtdrLwvVrZkAGJRRoOVt16ZrDjV3YWJ+j5ZRNGBMkYYyRyDIykmRVUKRIRcjyhqNa9wWyHEokzgAMXVlgme5vmXm8mAFPTzj76VSS9YEUG33scNmWB2IZlphE0z/AMQIGGs8lW21usmCSFEdnzu7EsAOCoOgVSljZcMBHhFkVllzzZWJjtmA5wNhYAHWmPeCOTFKhPMaM81RFO6tm8sl+RBGgFhlPTr1UYcdycL4RpYi0qupQxzK6NJopXwRMnNN7WXXprhlolewOk959cc9+OGzDdVCmWL2QRaw6vdRLojAFgLD/ho9uN5zL7L+taD4yNVkdY3MiqbBihjN7c4FTrcNce6jG43nMnsv61qWs1gcdy01ukbJYS5mWFPELftv9qYf1Y+/LRXebzTE+yfumhW3f2nhvVj78lFd5vNMT7J+6aTv60PAc0il+HFwP6ihO5P1EntT3Uodtz9pYf8Ah940R3I+ok9qe6lDtvftLDfwu+atHaZOB5K89ql/PyKMbyeaz+of5UO3F82PtW+SUS3j81n9Q0N3G82PtW+S0M3sjvm8kOOzH5hyK1bMw/KYQJcjMJBcaEEu4zA9BFKeJ3Tk+mRZmd2JuJBcIqJluLX46vp039NOWwfN07X/ADHq1Pc2VfKbQHq629w/G1b6+1kd92QCz4rWgSXtvDsjYdS5dbtYnS5zjM9hoLnQAaWQddPG1fqpvUfumlbfVAsmFA0AUgdgZaatpfVTeo/yNYu3TmcxynXXmnr23YIhuP6ikjYGBMkE1mKZnVcwPktzWRh6CwCkdOYdVVMJum4xhuZA4BczE3BDc1VCnQ2IHH3jSj240YaGcHUFwD2ZRRqEnUN5S6E9fU3vGvxrRWC1X5HwOzGXD+DzQulG0tL3DavMLhxGiICSFFrnifTUrbUpwlKP7T+vm9dvnVTEYnIua19VHGw5xCi5OgFyPjVvav183rt86Cbb2eZVFjYnmaoHUByAxIYaXAy3FiM3HjXEhIaS3NdNAJAJoq+8e2h9HQwyhS7hSA1pLahgBxBDAA9IF+FLOKxkrquZ5HCsOLFlBbMOk6HLnI9WicG50p+0icQxKluzKBbMLW1JGtx0VcTYEMSuuIxAuRfQZMpQMQ1sxN7MeaTr0UKRJIanDVmtFFPY7Gy60h7qg1uYgYZE6xmN6GbK2oYJM9iUsBKON0Y5RzekgnQ+mx8qjmDyw4+L6MVaKdfJQ6KpBJuL6AFcw6hmFuFB933H0iMFc4kzRstuKONbjqFgT1Wp42XsOGAkxLZjpmZizW6rk6e6uoASwblxpZ4jtL/8h48d4OIwxwyXm9Z8Tn9Ud5aRr0771nxPEeqO8tIktyDl4/D8arteYRn2fNI5TSuXmmzF7nDG4LBqHEWQM/kZrmTUniOPG/ppg2lI2GwMhQgtDCcpI0ui2Bt7qToN5CiqiDEBVAVR9ITRQLAfU9QrHE7xmRGR1xDKwKsDiVsQdCNIaz74rTJdY81Y0kgYazU+O8pa6xWguLujNStH6Nt4J5MU8csryKyM3PYtZlI1F+HGmLG7j8pj1xfK2s6NkyX8gAWzZum3VSps+aGB88EEqPYi4xWtjxGsR6hRE72v+7P/APkr/sUZbnSOtL5rGLgc26R7uWvCpGPiq49HWm6A+MnxVPeWILi5wosMwNvWVWJ97Fj2k1b3HPjMnsj30oTtHG8q+fK6sRzi0vK3tYDTItrC9FNxz4y/sj3koecFtlIdnRaSa9/51HihFBjuIVnb/wC0sN2R9+Si+8vmmJ9k/wAjQfeE/rHDdkffei+8fmuJ9k/yNKn5w93NKJvhxcD+ooPuOfAy+1PcjqhvB+0sL/C75q9uMfAze1PcjqhvEf1jhe2L8w1cO1P4Hkr3dql/PyKNbxea4j2bUN3H82PtW+S0S3h81xHs2+VDNxz4ufat8loVvZXfN5IdvZnfMOTllsL6hPWk/MepsbaHKz4m3kxZEU9ufOfeyj/pFaMCT9FspysTNYjiLPISR6QAbem1D/0fcMR/C/1K0ulZh7KYxnQE+KXWWAOa+U6qAd9f2WO/X1uG7G7y007Q+rl9RvkaVt+/rMN2N80ppx31cnqt8jWbl+FD380xm+DF380ubhfVTeuO6KsbZ2lyOLgBNkkTK3bmOVvcTbsJqtuD9VN6y92qm/IBngB1BTUejMaOheWaQLh6wVs8TZrU9jsjXkSmipWESkFkOpTp6Sp8lvwI7VNe1sY5GysD25HFZgihoUa3l2nGmKmDMQQRfmMR5KniFtQ2DeGBvIkzeqjt8lpk3vSzy/4oyfwI/lSV+jxvBTesvdpLNpV8fSe51TTPemEVjD4TJXKn1r+yKybx4dLB5MpPDMjg/itA9vzZzo0ra5m8DIqBbn94Bbqt+m5JPAXtN+28ND6n9VOe1G8FP6kndNDT6VLo2Et62/YVeyzmz3JmOxNdW8hLe7UmHizMJTI5ADZYnKr0lQQl9T0m17DQWo0+82HUgO5UngGjkBPZdNaFfo+bmYj117tYb7P4fDeqe8tXt0oRP0AYKDfuqrZbEZbU5r3knHHgD+yuby7YjbCTqvKXKi14ZR9odJSwpTkJUXZJVA6TE4HVxK9ddD3ma+Fmvr5PfWqO8sx+hzISSUaMXPEqZFyn4adqmqRb32ljZLmF66cdtMcl3o20PssnRMp71Mx3bQkyLMwBWOVgeBETkfELWAlJbIFkzfu8k+br4Zb8K6Hum/ikP3u81BMI/wCtpO1vyxVDbbV0jbvVBOezuThukpy57fd90E5HUabUsTZkF3jlUdbROB8SteRq7AMscrA8CIXI6uIXrp830bxVvWT51nuq3icPY3feqzb/AOj0t3XTPdXYuP8A1J+i6Sjc6ZHYDtXOc5L5AkhfXmiJ82nHTLeie7u00w2IJxAkjDRMBmikuecnABL20OtEsC9tqyEmwBlJ+FUd9GvJA5vd1kNjxC3iyr8NT6SaLA9oqwj3boJNdurJczWuSd7LM+lHgHAGuV7asNtbwwvjIJEZiihMx5KQWszE6FL8CKJba3uwz4eZEkYsyMAOSlFyQQBqlqTJpLAnjYE/CtRJsWFioNswzEdZa+TyRwN9fQa4NiiN3P3csR+ystFkgiDGyyUplhvr5pj3T3kghilWVmUtIWHgpDpkQX0Q9Kn4VT23t+F8bh5EZiiGPMeTkFsshY6FbnTWgmUHMSSQpuSjmzKCqZVVk0uTfNobHhWhgFI1NjlOZ20CsWSxVU6Cty2psOFWCxMvGahxw3ZcM0MTF7S5pJq6pyFKEHHOtKYjXuTttnezDPh5kR2LMjADkpBckaDVLUP3V3lghhKysynlCbclIdCF10U9RpamUqqswsGBOoYa2JC3yWLEDTLca8RrWu9UiwxCMx40JrmP2RUFjgmYWRyVFQThxTjsPaKmBmyym/KqloJCMrO7XuFtqSP+kVU3PdoBNysU65slvAufJz34L6RRLdTzODsbvvWjau32hexCMraKRfMLHKxYdNmH2RrYi96ZzWCEtcZHH3qbNWVMFmYpZqus8Ta18cKqlvazTNCYop2CBs3gXFrlSOK+g0dxO2kKsoSe7KbDkJOq37tUMdt/LFCyKrvNqqkgAqBdm8q2gy3Gb7XTY0AwO1nMyRsyxhjyRZTbQZyBmJIJvzQetuvWqJtGQBrGe8aZYjWa7Fax088WF2jATvprwrX6InulM0CSCWGcFiCLQueAseAqvvSXmliaKGchVsfAuNc1+kdVEcRt/I8kUcTSGJSzHOqiwFySW4C5t23sKLYeUOiMBoyhh2MAf50U3RkPS9LU1+mzYq322dsnSuAqcfEcdhVTHY2KUgtFitL2tA44+6vKMYPANJmyC+W1/ff/ANKlRmi2MbdbI8D5v4QRmJxICat94tM3XG4+Av8Azrn36PT4OX1k7tdQ3xgzYWQ/ugn3EFf51yz9Hh8HL2p3aUaUjuGY7bp8vJNrGa2R/Eeaw37PhYfU/qpy2kfBT+o/dNJe/Z8LB6p71OO0T4Ob1H+RpVL8KHv5hXTfBi4H9RQP9HzczEeuvdrXvu3h8N6p7y15+j5vBz+uvdrVvw3h8P6p7y0U3tx9fdRh7c783Ipp3kbxab3d9ao71wFoJCvFbFvSisHPwy3+PXVneNvFpvd3lqyz6ntpnoJofZ3tO3yCz8khjla8asfqtO6T+KRfe7zUEwj/AK2k9ZvyxR3ZEYjUxLoEJK+q5LD4HMv3aW8I/wCtpPWb8oUpuFk07TsdzTazyCQyvGtpP1COb5t4o3rJ86z3VbxOHsbvvVffJvFH9ZPnWW6z+Jw9jd96FPZB83kvP7X83kEDhw5faU9vJUtn7G0C+8/gGqvv23hMN6svzipjwcIHKOAQZXLm/Gx0UfD8SaWN+m8JhvVl+cVbOKLo7KARjQVVFln6a3xHUKDwFEus1E9m4LEnDvIk1sOBNmjzMLnn35oXKdSvE9FB3lC85lzKpBZQbFgDcrccLgEe+jE0scT/AEdhIA98sYnYIpxBUg5lgu1rgDOWAuaXPvkXWNqczgDgMzjlSueranOnJgLjDtrXxwWG6+FSWcpKodSjXB1BsVI/EA+6qu9mFSLFOkahFEUdgNAL5yfxJo5ht2WhJcCz6WkOJAK2N7AfR8hDcCGBvWrG7sNPzyoLG4Z1xWrX6D4vlGXgAoFr+mgRaW9Nfve7SlKjPbn3be5But7DbPaLpp9cqIXtvA4hYY3llzROY+TTOxy3RiOaRlWy3GhPGgpo5g8YuIzIsTNHGDPyLztksq5LKTBn+1oua1zQBTpcDKCSQL3sCSQtzxsCB7qOZ0gJZK2hFNQGrDAa6Z7c6lGaBmBY6MDfXwFPonvdTzODsbvvQ/bMWFlkPKSNG4GUEeSQDfoHO1J6Rrm6ja/ur5pD2N33qnj90eUkZ+VYFjcjICOzo04fD008cHFgAFeKzMTmMtJc9xbicW5pNG0ypliDjIxIIIuG6Q1mHMawv16dNhVrYeFEk8SLlsDmIYaFVsxFiLEkae+jEuwcNAwGInJJGgCEWPDOcua3UL2HGhezcesGILDwiozLdeJU/aA67WNqFLS1zS7LjktC2ZksMogBvkZltLw17q9wqfFENiRxYmRhIPtGQxRjJEvRnex5zE30Out+BpyApCODbDYhGWUiKSwWUWKlCQSdbqHAuL24XPXZ+oyM1GOazdraA4FnVOI9bRkdabNyMAGWZm4Eqo9wJPeFe0X3Tw2TCx9bXb4nT8LVKsQaIbQwvKxSRnTOpW/VcWvXGtyMO0f0mNxZo3CMPSt1P4iu21z/AGxsXkMXiJB5GIyyD1gCrj42b79JNNsrZi4buaY2OYNY+M66Hw/6kjfs+Fg9U96nHaJ8HN6r/I0mb9nwsHqnvCnDHnwcvqv8jWYl+FD38wmM3wYuB/UUA/R83g5/XXu1o35bw2H9Ru8Kz/R83g5/XXu1X37bw0HqN3hRbe3n191GHtzu/kU17xN4tN2DvCrDPqe2qW8LeLzdn9QrbyoJa3QSD201+z/wXcfILN2nrBZyPlIcfZ4+lT5XwsG+76aW8K/62k9dvyqOQ45HLBWBy8erXh8qW8DBye0wL3DFip9HJkZfu2t8KI0lZhR84/CQfL1wRmjpKX2H8Jp9Ef3ybxR/WTvCtGw5b4PDp+8GzeoHa/HruF+8eqs98W8UftTvCqG7eIVcPdzYopLC2qpdmFxxsbs3vpVoqzCdgvZNdU+H7q6Z92x01l3kEfLUnb9N4TDerL84qOYLeCKUTMpsITZ79GmY36v/ANGljfTHKzYZwRlImAJNgbGIXF+g2NambGMoTRhDbXGTtQrDN4SPUC7oNTYeUKesdsTCyzCZ254KnSWwuliul/QK5v8ATlDKweO6m4zZHGoK6q9wdGNbzvAf7zD/AORB/wCys/NBM5wdE4twINKjA6sNS0ek4XWmQFt0gDaE4b/YtThlAddZVuAw1FmOuvC4B7QKofo/xagYlS6gAoQCwAuQ1yNeJsL9gpc/tG3RLB7oIP8A2V4d43/vYf8AIg/26sbC8WA2K6MXXq1O7Vd3bUoOjZekv1b/APQ/dP2ytk4XDPnicA2y86UNzbg21P8AhFc5ta63BykqSDcXU5SR6NK3f2jf+9i/yIP9uq820c7FndWJ6Qqpw0GiAD8K4hgna5z5XFxNMTUnDiE30ZEbNIbxaAR+IJ83V80h+/33rVvFNIADEpLC5UizEC3OOU6mx5Miwve3Qdam7e38OmGjV54lYZ7guARz2PDsNETvHhbg8vDpw546a0BbeZdrRZRxuzF1KivccdyVcVhsViJM7RFtFW6KqJbyhYs3PHOvcEjWqu0thSQgcpbwigaEEghQGBHrXNxca05ybw4UqQMREL6aONOz3UrvHFLKWlxUYW/EupaxsSoAsBre5sOANjehnxasydacWTSRDgH0axtcADjXVnnsJKu4XYDzQqscy/R5CJLFc0iP9pV0to2hv1cON3LBYTO0ca/aIUfL8B8qERbewigKk0KgcAGAA7BTd+j8R4iVpY3V1i0upuM7cPwufhRgACSSOc7PL19cE/xRBVVRwUADsGgqVnUrpUqUK3jwPKQkjyk5w/mPh8qK1KqmibNG6N2RXTXXTULgm/Z8Lh/VPeFN+OPMl9V/kaAfpZ2dyOJgsOYwYr1eUt19xPwIo7jTzJfVb5GsPa4nQtjjdmK80/kIdZ4iNh5lLv6Pm8HN6y92q2/reGg9m3eFbf0fHwc3rJ3arb/HwsPs27wq5nbz6+6jT249/wCkpr3gbxebs/mKV/ppbHzx8qFjMTlyCuo0VSL+SwzakjXLTLvE3i2JPVG7e9QWH4iuZ734VpsTmDMdSPJCE8BoOJ5xC5jxJ0GlM/s+f6Txv8lnZ+sFc2XiY412iyTEK0eSNvJYtEurBei/kjToPCjm58+eJJGueRbMtlIXI6kOASAXbVmJtxAteub4fY2dp8jZhG2Xm63vmCt2ZgB96/RXSNw4ssRNjlsArE+UBfUqzEqQLAg8OA0FP5I2yMLDkcFQHEYpn21CJUWI8HYE2/dQhj7jov3qR5MfFHjcT9JYpGYiFUhkDXIGU9DkCwBHD3Gm7B8deBUcnf8AugTYf86Clc63h2ar4tiwKhGu4LZzyYNyWY3F7XOXWwtfVtANGWdsEF0GtScR4eS7ke5zlWj25hxhMauuacgqlySuU2S5sM2lyTe2nDWmfdCctJFf+7lOrXOph6FGVRobAE9N9b0i7H2IMQJOT5zK1gpJByGwDHhYZrKT0Z720p23QhyyReSPBzC1gJFs0XNlsPKF7X6bX6TTNVZhOjNVVtpxhSxkXKCBe+nO8n3G+h4Vnib5Gy2vY2vqL+kEjT31zyTaR5UkElQGVUzgWibMMoyDKoyu1iBoHNuNUTSmOlAibJY3WouawioFabdy6Fi8QERizhBY85jYDTjrS/HvXGxTnnQc6+ZOJ6CbIegaki1zoap7YxYxQV0UvFECSFYLMj63LKwYMmUAggdevRS5FIEYMACFcOAxsCAwYZjYcbam3uqu0OPu3T69BGWKwNnDw6t5oJpTDDUTtPkumYaRiLtbW1rfj0m4vwPTxrYT20p7yYhmkjMpeGEKCxD85r6sFWNiWPBb2sNTe3G9utCQszBXWJ3vCHJLZcoBY311YE/8FyGVyKWuiusD65+s9qUscfDT+1l77VoBNr2a2UtextlBKluwMCPdW7HfXT+2l77VY2DBJnk5HDRT6KWzojZTdrEZyOOt7dQpRL1nYgY6zQeJW4ktMlmsUcjADg3OuwbFRaNrgc4EqGUZb3zWtclhlBFzex4cK0NLYA5rr15LcApYeWbABib6300GtiWBwy/SVQAKGlC80AaFsvxtVzefYSYb6OqM7h+UvnseAjFuao01qkTRhwY4mpyw41qdSGmmtItMTb+DgCaZd27DHHahLRsBcq3lBeB8oi4Hwr6I3A3fODwUUbC0jeEk687dB9KqFX7tc0/RXu0Z5I2aCDkIszFzEhdnEj5UB4i1geHBbdNdupnZIyAXnuSXSekZp6wPpQHVXGnEqVKlSjkkUqVKlRRAN9d11x2GaPQSKc0THocdB9DDQ9oPRSdjPIk9Vvka6hSfvlsfKryoNGBzjqNvK7D8+2s/pqyOkY2Vv3c+G3uRkExpcJw1LnH6Pj4ObtTumq36QD4SH2bfMVv/AEfnmTdqfI1V/SCefD7N/mKUs7efX3VoT249/wCkpr3hPiuK9lL3WpZ24uHWRlz2xE+VQT9gEEZhpoAOrUnLTJvB5tivZS91qFbawDEZ4EVpCAjjgWj15oNxbXKePAUw0B8N/Eclnp+sElbuwokmIeMEGBwMtrs8eishUDQnKSNNCWBtTps/HYeTLyFx9Jcg8VvlUyO2UmwuulwL84Un7sbKnE8pTky9ruAMqxs3DK3oVgbW1tbTjRvZ8wO0YlRQqIXVANBbk5GLD1ixPvFOLbIY4XuBxoaeC9s8HSuI2Akpq27ihFFytvq2Xh+6zBGHwN7dailvbeJiZngWJir2eeQcAhFs1yeJuBcjQEtY0b3uPikvanfWgGDwMkuFiCSZGFyptxRSyZD15CQw7R20o0HL/RMZOs08K/yiJ4B0Qm30PhVAN15L8pIiAzxzMyoLKCp1eMFhzhwI1uDaw623Zu0eXlw0vJ8nnjn0JBOjQi5I49PH00A3Y3YYGWzSxqCqyZxq7KLuV15up0biNOumrEN41B7Ob5w1owMapa44UV3FT5UJFiegE2BJ0AuAeJ04UrbT3ggmidWjYOAQjZFaxOmdTmBFuOtj20z4uDlEZb2zCxI6uke8XHvpZbcliSeWUAltBHpa5K2sRboFuGlVydJX3KU3oux+zVJtBcNl1J0Ti4z3ZtQCRfh1aAa+gVf2bGss8UUgcLIbG3qsbXF7cLk9XTR+PdaFGK4jELmIGQBhGR0E2ZiX1tbgKB4fEGCe+jGF7HKbhhaxyn0qxt6aDMRYQ52XJahttZaYpIYSb1MMKXsOfgiRxeXHSl7PLnKxByQiJdjyjHoVEA008pjTtekHeDAZZEniIeOR+VQ2LJnJuyPY6hiSbEjpHRTjsiYvBGzPnLrmJsAOdrl06vJ91GsOJBWXtTBdZI04EAd4GI899apA2ifC4i3HlZrdudqJbMxqYdVkSWZEmCZi0SZ7xFhII2ZgtszEXKG1umhuOPhsR7aXvtTh/ZsYjDYWz8lljGgQG+cBieI1vc+m9I7U+ESXZzRpJqaV35caJ7pAu9kgun7owrhkEGwuwmziQfSiPLQpAga55yMS0hUi9jYKL+ir+09lzYto8yYkOpyxhcOoj52jZlabMSeZrmAGXhrRzaQMGCkCNrFCQrdPNWwPbpRf9EG7MihsXMz5XGWJWJNwOMpzdJ1AI4i5N9KpsEElta6cOAukAYY47O5J5rVI17SSajLdROu6G7gwOEjgDZyty7WtmdiWY26Bc2A6gKNVKlaYAAUCWucXEk5qVKlSvV4pUqVKiilYTQh1ZWF1YEEHpB0IrOpUUXKk3PbASzqNYZGBhPE2F7o3+JdO0WPXZQ/SF5cXs3+Yrv2LwiyoUcXB/wCXHprhv6V9lPBLEGBK5HytbQ6j8fRWbnsLorWJm9U/TBPbBaDNOC/PH9JR3b/m2K9lJ3Wr1ToKx275vifZSd1qiHQV59nuo/iEttOYWp4FBIQANKbMenQasbdS395HXS9ELbW0/fb8lqZdmyB88gNxdkXsQlW+Lg+5RS0n7X+835LVVbLV008rBk1pHfr/AG7kw0cy615Otp8kc3u80l+5+YlVt3kvgoiL3Quwt02Zrr6bi47bdVWN7j4nN9z8xKx3QPikfa3eNKYpHRWcPbmH1+ivIBslD+LyV1WBF14HW46b9NUMR51B7Kb5w1sw2NUyzxDQxkWH+FgrfgWIt2VrxHnUHs5vnDW7hlEsbZBrFUgewsddKICgmN3jEUgzXaNrZSqHhqrMG4NZ1Gg4iQEXym5ugmK3Yjdi1lXycthYFQAMrAcdc2osecB0VJb9Pc9evW1WQdFf/rVu7s/qlHaeJEs0roGyuQRm8rgB1nS4Nh1HgKpqhDNw1CHT/Egf42YA+lTTx/ZTCoCzIzZdbvK3RrrzlS3aLUA23tKJ1jjijVQhOqkEBehBb8R0FbAnjQckV0EuOJWosWkekkjggY663A1pllU0GpebM2iIojFiQWgnUlWXQq3B1tfiHFuPEBuDaH9zoJFw3hPtMWQEWIUga9hbMw9ast08M6wc+1mbMg6QpA1Pabkeg/A0aNY3AFZ21SC89gxxxO2lce+uO0rmW0VvLiB/9+W+pFxyjXFxqLi4v6aIpt6wAWOQACwH06ewA0A+FD8Z9diPbS/mNRzczc6THzBVusS2MsltFHUOtj0D38KUTRCWQtprOs+S2As1nfZY5Z8g0a9yPbjbBbaTtyscgwy6Sk4udg1//pAEgG/T1A+kV21EAAAAAGgA0AHUKr7N2bHh4kihUKiCygfM9ZJ1J6SatUzs9nbA2jeZ81irRIySQmMUbqUqVKlEIdSpUqVFFKlSpUUUqVKlRRSh+3dhRYyF4Z1zK3uZT0Mp6GH/ADSiFSvCKr0EtNQuXb27NeGLEq/TFIQRwIynUf8ApQPbePMUDMvlEWX0XsM3uvftt112LauzExEUkUourqVNtCLi1weg68a5Zv8A7tthoJmJzIcio3UMykhupifiFHppPHZ//Pa8sxDiKbtWO4IyEieZjXbcfFUtzfNI/Wk77UHT9rfeb8lqMbneaR+tJ32oPH+1vvt+S1Zxnxp+Dk7Z8Wbg7mEc3uPic33PzErHdHzSPtbvGst7vM5fufmJWO6Pmkfa3eND/wBp+byVX9r+byQZVJ2pIAba/wCkp19FFpjfFQezm+OaHShkH7Wft/0lovjkti4D1xTX9xhF/h8hWh0daiyVkByc0EcQP2CG0myoY7/EK5UqV5WjSVYzQhhZhcXB4kag3HA34gUGi3WTOWls97XU3IuBa5LElrkkkHS4XQAEE5UvXDo2uIcRiF2yR7K3SRXA0XgFQ17RTYe774hv3Yx5TfyXrPyrtcLnu7m6MuPxs6JdY1nlMkltFXO3xY9A/kDXfNjbGiwsKwwLlRfiT0sx6WPXWezNlR4dMkKBFuWNuJZjdmY9LE8TVuqmRBpJ1lHWm3STsZGcGtAFOAz9ZKVKlSrUCpUqVKiilSpUqKKVKlSoopUqVKiilSpUqKKVqxOGWRWSRVdWFmVgCpHUQeNbalRQGiS8ZuOsCeKA5AWbkySSMxLHKTqRcnQ69tcwT9r/AH2/JavoOl7bW5OHxEqz5eTnS5DrpmupSzj7WjHXjoNeik1o0Y0l8kWbgRTVU8kxs1s6O90mNQR47Vzne4+Jzfc/MSsN0fNI+1u8at/pA2XJDhZRINLx2YaqfCJwP8qqboeaR9r941l3xujspa8UN/yTAEGy4fi8kKg/az9v+ktGcf51h/ZzfOGg0H7Wft/0lozj/OsP7Ob5w0xsfbYPl/1Kr0j1GfK1WqlSvL1sEiUNQC/CrezdlSTtaNb9bHRR2n+XGnnYu7EcFmPPk/eI0Hqjo7eNRRBdg7nFrPiQQOhOBPrdXZxpwiiCgKoAA0AGgFZ1KiilSpUqKKVKlSoopUqVKiilSpUqKKVKlSoopUqVKiilSpUqKKVKlSoopUqVKii1YrCJKpSVFdDa6uoZTY3FwdDqAfdSzidxURSMJzBcnITzbk3OUnhr0cOymupQ9os0doZckFQu2yObkVweTASRbWYSIyXJtmFgbRAEg8CL9IojtDzrD+zm+cNdhxWDSQWkVWA1GYXseFx1GxOopL2luvD/ANpYRLuFaKckX6jFpe17Usbo50VqjkaatApvyKMntfTsAIoQAPBAMPh2kYKilmPQBf8A/g9NNeyNyODYk/cU95h8h8aZsHgEiXLEoUejp7TxPvqxTtALXDAqKFQBQOAAsK2VKlRRSpUqVFFKlSpUUUqVKlRRSpUqVFFKlSpUUX//2Q==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117475" y="-1790700"/>
            <a:ext cx="33813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ttp://t2.gstatic.com/images?q=tbn:ANd9GcQkrDVf-sCLZ2h783ySslTb3rL2cN0vi1XO50PqkZuYB8O8Vz_n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00600"/>
            <a:ext cx="1102975" cy="141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027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524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The Inquisition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4909" y="921841"/>
            <a:ext cx="426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Spain expels non-Christians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Previously, Christians, Jews &amp; Muslims lived peacefully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Queen Isabella wanted political &amp; religious unity</a:t>
            </a:r>
            <a:endParaRPr lang="en-US" sz="2400" b="1" u="sng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Church court set up to try people of heresy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If a Muslim or Jew would not convert or confess they were arrested – tortured – burned at stake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1492 – Spain expelled all Jews – many were skilled &amp; educated – expulsion hurt economy &amp; culture</a:t>
            </a:r>
          </a:p>
        </p:txBody>
      </p:sp>
      <p:pic>
        <p:nvPicPr>
          <p:cNvPr id="2050" name="Picture 2" descr="http://t0.gstatic.com/images?q=tbn:ANd9GcSoQa3BSCuFFPYbQ1x5mFoaE8a1Fxw8tRnaGEOkTnqix0MoQLj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78814"/>
            <a:ext cx="3657600" cy="2720341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3.gstatic.com/images?q=tbn:ANd9GcT8hAqEzfUBFGu3WZ-RNIK1zxfomRufWL-98UNbpfUYDJeVtetu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4238489"/>
            <a:ext cx="3345231" cy="2467109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0.gstatic.com/images?q=tbn:ANd9GcSK1sIx4PG-YN3XGqdx6fZwd_fgavL5BY4WZi-fB2qWHfsyQPNm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201404"/>
            <a:ext cx="2019300" cy="1316936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837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5080</TotalTime>
  <Words>425</Words>
  <Application>Microsoft Office PowerPoint</Application>
  <PresentationFormat>On-screen Show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The Crusades and the Wider World High Middle Ages PPT #3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kharrington</dc:creator>
  <cp:lastModifiedBy>Kathleen D. Harrington</cp:lastModifiedBy>
  <cp:revision>73</cp:revision>
  <dcterms:created xsi:type="dcterms:W3CDTF">2012-09-11T19:06:06Z</dcterms:created>
  <dcterms:modified xsi:type="dcterms:W3CDTF">2018-11-14T13:04:43Z</dcterms:modified>
</cp:coreProperties>
</file>